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7" r:id="rId2"/>
    <p:sldId id="280" r:id="rId3"/>
    <p:sldId id="281" r:id="rId4"/>
    <p:sldId id="258" r:id="rId5"/>
    <p:sldId id="282" r:id="rId6"/>
    <p:sldId id="283" r:id="rId7"/>
    <p:sldId id="262" r:id="rId8"/>
    <p:sldId id="266" r:id="rId9"/>
    <p:sldId id="268" r:id="rId10"/>
    <p:sldId id="269" r:id="rId11"/>
    <p:sldId id="270" r:id="rId12"/>
    <p:sldId id="271" r:id="rId13"/>
    <p:sldId id="267" r:id="rId14"/>
    <p:sldId id="272" r:id="rId15"/>
    <p:sldId id="273" r:id="rId16"/>
    <p:sldId id="278" r:id="rId17"/>
    <p:sldId id="274" r:id="rId18"/>
    <p:sldId id="275" r:id="rId19"/>
    <p:sldId id="276" r:id="rId20"/>
    <p:sldId id="261" r:id="rId21"/>
    <p:sldId id="263" r:id="rId22"/>
    <p:sldId id="264" r:id="rId23"/>
    <p:sldId id="265" r:id="rId24"/>
    <p:sldId id="277" r:id="rId25"/>
    <p:sldId id="256" r:id="rId26"/>
  </p:sldIdLst>
  <p:sldSz cx="11430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60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360" y="66"/>
      </p:cViewPr>
      <p:guideLst>
        <p:guide orient="horz" pos="2160"/>
        <p:guide pos="360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5A1917-7613-4FFE-B102-AE9484A9F761}" type="datetimeFigureOut">
              <a:rPr lang="en-US" smtClean="0"/>
              <a:pPr/>
              <a:t>6/1/2018</a:t>
            </a:fld>
            <a:endParaRPr lang="en-US"/>
          </a:p>
        </p:txBody>
      </p:sp>
      <p:sp>
        <p:nvSpPr>
          <p:cNvPr id="4" name="Slide Image Placeholder 3"/>
          <p:cNvSpPr>
            <a:spLocks noGrp="1" noRot="1" noChangeAspect="1"/>
          </p:cNvSpPr>
          <p:nvPr>
            <p:ph type="sldImg" idx="2"/>
          </p:nvPr>
        </p:nvSpPr>
        <p:spPr>
          <a:xfrm>
            <a:off x="857250" y="1143000"/>
            <a:ext cx="51435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F6AA3B-254C-4E89-86E7-DDEFB9316CC3}" type="slidenum">
              <a:rPr lang="en-US" smtClean="0"/>
              <a:pPr/>
              <a:t>‹#›</a:t>
            </a:fld>
            <a:endParaRPr lang="en-US"/>
          </a:p>
        </p:txBody>
      </p:sp>
    </p:spTree>
    <p:extLst>
      <p:ext uri="{BB962C8B-B14F-4D97-AF65-F5344CB8AC3E}">
        <p14:creationId xmlns:p14="http://schemas.microsoft.com/office/powerpoint/2010/main" val="11603050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0" y="1143000"/>
            <a:ext cx="51435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F6AA3B-254C-4E89-86E7-DDEFB9316CC3}" type="slidenum">
              <a:rPr lang="en-US" smtClean="0"/>
              <a:pPr/>
              <a:t>20</a:t>
            </a:fld>
            <a:endParaRPr lang="en-US"/>
          </a:p>
        </p:txBody>
      </p:sp>
    </p:spTree>
    <p:extLst>
      <p:ext uri="{BB962C8B-B14F-4D97-AF65-F5344CB8AC3E}">
        <p14:creationId xmlns:p14="http://schemas.microsoft.com/office/powerpoint/2010/main" val="2899373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0" y="1143000"/>
            <a:ext cx="51435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F6AA3B-254C-4E89-86E7-DDEFB9316CC3}" type="slidenum">
              <a:rPr lang="en-US" smtClean="0"/>
              <a:pPr/>
              <a:t>21</a:t>
            </a:fld>
            <a:endParaRPr lang="en-US"/>
          </a:p>
        </p:txBody>
      </p:sp>
    </p:spTree>
    <p:extLst>
      <p:ext uri="{BB962C8B-B14F-4D97-AF65-F5344CB8AC3E}">
        <p14:creationId xmlns:p14="http://schemas.microsoft.com/office/powerpoint/2010/main" val="3666160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0" y="1143000"/>
            <a:ext cx="51435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F6AA3B-254C-4E89-86E7-DDEFB9316CC3}" type="slidenum">
              <a:rPr lang="en-US" smtClean="0"/>
              <a:pPr/>
              <a:t>23</a:t>
            </a:fld>
            <a:endParaRPr lang="en-US"/>
          </a:p>
        </p:txBody>
      </p:sp>
    </p:spTree>
    <p:extLst>
      <p:ext uri="{BB962C8B-B14F-4D97-AF65-F5344CB8AC3E}">
        <p14:creationId xmlns:p14="http://schemas.microsoft.com/office/powerpoint/2010/main" val="9508146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769352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Frame 9"/>
          <p:cNvSpPr/>
          <p:nvPr userDrawn="1"/>
        </p:nvSpPr>
        <p:spPr>
          <a:xfrm>
            <a:off x="0" y="0"/>
            <a:ext cx="11430000" cy="6858000"/>
          </a:xfrm>
          <a:prstGeom prst="frame">
            <a:avLst>
              <a:gd name="adj1" fmla="val 1833"/>
            </a:avLst>
          </a:prstGeom>
          <a:solidFill>
            <a:schemeClr val="accent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3807555820"/>
      </p:ext>
    </p:extLst>
  </p:cSld>
  <p:clrMap bg1="lt1" tx1="dk1" bg2="lt2" tx2="dk2" accent1="accent1" accent2="accent2" accent3="accent3" accent4="accent4" accent5="accent5" accent6="accent6" hlink="hlink" folHlink="folHlink"/>
  <p:sldLayoutIdLst>
    <p:sldLayoutId id="2147483649" r:id="rId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23.jp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5.wmf"/></Relationships>
</file>

<file path=ppt/slides/_rels/slide5.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5782" y="1742626"/>
            <a:ext cx="7268974" cy="4716789"/>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3" name="TextBox 5"/>
          <p:cNvSpPr txBox="1"/>
          <p:nvPr/>
        </p:nvSpPr>
        <p:spPr>
          <a:xfrm>
            <a:off x="2874355" y="267286"/>
            <a:ext cx="5759648" cy="1354688"/>
          </a:xfrm>
          <a:prstGeom prst="rect">
            <a:avLst/>
          </a:prstGeom>
          <a:noFill/>
        </p:spPr>
        <p:txBody>
          <a:bodyPr wrap="square" numCol="1" rtlCol="0">
            <a:prstTxWarp prst="textStop">
              <a:avLst>
                <a:gd name="adj" fmla="val 14286"/>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smtClean="0">
                <a:blipFill dpi="0" rotWithShape="1">
                  <a:blip r:embed="rId3">
                    <a:extLst>
                      <a:ext uri="{28A0092B-C50C-407E-A947-70E740481C1C}">
                        <a14:useLocalDpi xmlns:a14="http://schemas.microsoft.com/office/drawing/2010/main" val="0"/>
                      </a:ext>
                    </a:extLst>
                  </a:blip>
                  <a:srcRect/>
                  <a:stretch>
                    <a:fillRect/>
                  </a:stretch>
                </a:blipFill>
              </a:rPr>
              <a:t>Welcome</a:t>
            </a:r>
            <a:endParaRPr lang="en-US" b="1" dirty="0">
              <a:blipFill dpi="0" rotWithShape="1">
                <a:blip r:embed="rId3">
                  <a:extLst>
                    <a:ext uri="{28A0092B-C50C-407E-A947-70E740481C1C}">
                      <a14:useLocalDpi xmlns:a14="http://schemas.microsoft.com/office/drawing/2010/main" val="0"/>
                    </a:ext>
                  </a:extLst>
                </a:blip>
                <a:srcRect/>
                <a:stretch>
                  <a:fillRect/>
                </a:stretch>
              </a:blipFill>
            </a:endParaRPr>
          </a:p>
        </p:txBody>
      </p:sp>
    </p:spTree>
    <p:extLst>
      <p:ext uri="{BB962C8B-B14F-4D97-AF65-F5344CB8AC3E}">
        <p14:creationId xmlns:p14="http://schemas.microsoft.com/office/powerpoint/2010/main" val="175907396"/>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2527" y="5615554"/>
            <a:ext cx="10909828" cy="523220"/>
          </a:xfrm>
          <a:prstGeom prst="rect">
            <a:avLst/>
          </a:prstGeom>
          <a:noFill/>
          <a:ln>
            <a:noFill/>
          </a:ln>
        </p:spPr>
        <p:txBody>
          <a:bodyPr wrap="square" rtlCol="0">
            <a:spAutoFit/>
          </a:bodyPr>
          <a:lstStyle/>
          <a:p>
            <a:pPr algn="ctr"/>
            <a:r>
              <a:rPr lang="en-US"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greedy </a:t>
            </a:r>
            <a:r>
              <a:rPr lang="en-US" sz="28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Jamuna</a:t>
            </a:r>
            <a:r>
              <a:rPr lang="en-US"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has shattered </a:t>
            </a:r>
            <a:r>
              <a:rPr lang="en-US" sz="28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their </a:t>
            </a:r>
            <a:r>
              <a:rPr lang="en-US"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dreams and happiness.</a:t>
            </a:r>
          </a:p>
        </p:txBody>
      </p:sp>
      <p:sp>
        <p:nvSpPr>
          <p:cNvPr id="3" name="Down Arrow Callout 2"/>
          <p:cNvSpPr/>
          <p:nvPr/>
        </p:nvSpPr>
        <p:spPr>
          <a:xfrm>
            <a:off x="360901" y="337231"/>
            <a:ext cx="3096206" cy="1387410"/>
          </a:xfrm>
          <a:prstGeom prst="downArrowCallout">
            <a:avLst>
              <a:gd name="adj1" fmla="val 47352"/>
              <a:gd name="adj2" fmla="val 40517"/>
              <a:gd name="adj3" fmla="val 25000"/>
              <a:gd name="adj4" fmla="val 53155"/>
            </a:avLst>
          </a:prstGeom>
          <a:noFill/>
          <a:ln w="28575">
            <a:solidFill>
              <a:schemeClr val="tx1"/>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 </a:t>
            </a:r>
            <a:r>
              <a:rPr lang="en-US" sz="3200" b="1" dirty="0" smtClean="0">
                <a:latin typeface="Times New Roman" panose="02020603050405020304" pitchFamily="18" charset="0"/>
                <a:cs typeface="Times New Roman" panose="02020603050405020304" pitchFamily="18" charset="0"/>
              </a:rPr>
              <a:t>Shattered </a:t>
            </a:r>
            <a:endParaRPr lang="en-US" sz="3200" b="1" dirty="0">
              <a:latin typeface="Book Antiqua" pitchFamily="18" charset="0"/>
            </a:endParaRPr>
          </a:p>
        </p:txBody>
      </p:sp>
      <p:sp>
        <p:nvSpPr>
          <p:cNvPr id="4" name="Down Arrow Callout 3"/>
          <p:cNvSpPr/>
          <p:nvPr/>
        </p:nvSpPr>
        <p:spPr>
          <a:xfrm>
            <a:off x="360901" y="1747162"/>
            <a:ext cx="3096206" cy="1174776"/>
          </a:xfrm>
          <a:prstGeom prst="downArrowCallout">
            <a:avLst>
              <a:gd name="adj1" fmla="val 47352"/>
              <a:gd name="adj2" fmla="val 40517"/>
              <a:gd name="adj3" fmla="val 25000"/>
              <a:gd name="adj4" fmla="val 53155"/>
            </a:avLst>
          </a:prstGeom>
          <a:noFill/>
          <a:ln w="28575">
            <a:solidFill>
              <a:schemeClr val="tx1"/>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 </a:t>
            </a:r>
            <a:r>
              <a:rPr lang="en-US" sz="3200" b="1" dirty="0" smtClean="0">
                <a:latin typeface="Times New Roman" panose="02020603050405020304" pitchFamily="18" charset="0"/>
                <a:cs typeface="Times New Roman" panose="02020603050405020304" pitchFamily="18" charset="0"/>
              </a:rPr>
              <a:t>crushed </a:t>
            </a:r>
            <a:endParaRPr lang="en-US" sz="3200" b="1" dirty="0">
              <a:latin typeface="Book Antiqua" pitchFamily="18" charset="0"/>
            </a:endParaRPr>
          </a:p>
        </p:txBody>
      </p:sp>
      <p:sp>
        <p:nvSpPr>
          <p:cNvPr id="5" name="Down Arrow Callout 4"/>
          <p:cNvSpPr/>
          <p:nvPr/>
        </p:nvSpPr>
        <p:spPr>
          <a:xfrm>
            <a:off x="360901" y="2984696"/>
            <a:ext cx="3096206" cy="1174776"/>
          </a:xfrm>
          <a:prstGeom prst="downArrowCallout">
            <a:avLst>
              <a:gd name="adj1" fmla="val 47352"/>
              <a:gd name="adj2" fmla="val 40517"/>
              <a:gd name="adj3" fmla="val 25000"/>
              <a:gd name="adj4" fmla="val 53155"/>
            </a:avLst>
          </a:prstGeom>
          <a:noFill/>
          <a:ln w="28575">
            <a:solidFill>
              <a:schemeClr val="tx1"/>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 </a:t>
            </a:r>
            <a:r>
              <a:rPr lang="en-US" sz="3200" b="1" dirty="0" smtClean="0">
                <a:latin typeface="Times New Roman" panose="02020603050405020304" pitchFamily="18" charset="0"/>
                <a:cs typeface="Times New Roman" panose="02020603050405020304" pitchFamily="18" charset="0"/>
              </a:rPr>
              <a:t>horrified </a:t>
            </a:r>
            <a:endParaRPr lang="en-US" sz="3200" b="1" dirty="0">
              <a:latin typeface="Book Antiqua" pitchFamily="18" charset="0"/>
            </a:endParaRPr>
          </a:p>
        </p:txBody>
      </p:sp>
      <p:sp>
        <p:nvSpPr>
          <p:cNvPr id="6" name="Down Arrow Callout 5"/>
          <p:cNvSpPr/>
          <p:nvPr/>
        </p:nvSpPr>
        <p:spPr>
          <a:xfrm>
            <a:off x="262527" y="4159472"/>
            <a:ext cx="3096206" cy="1174776"/>
          </a:xfrm>
          <a:prstGeom prst="downArrowCallout">
            <a:avLst>
              <a:gd name="adj1" fmla="val 47352"/>
              <a:gd name="adj2" fmla="val 40517"/>
              <a:gd name="adj3" fmla="val 25000"/>
              <a:gd name="adj4" fmla="val 53155"/>
            </a:avLst>
          </a:prstGeom>
          <a:noFill/>
          <a:ln w="28575">
            <a:solidFill>
              <a:schemeClr val="tx1"/>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 </a:t>
            </a:r>
            <a:r>
              <a:rPr lang="en-US" sz="3200" b="1" dirty="0" smtClean="0">
                <a:latin typeface="Times New Roman" panose="02020603050405020304" pitchFamily="18" charset="0"/>
                <a:cs typeface="Times New Roman" panose="02020603050405020304" pitchFamily="18" charset="0"/>
              </a:rPr>
              <a:t>suffering </a:t>
            </a:r>
            <a:endParaRPr lang="en-US" sz="3200" b="1" dirty="0">
              <a:latin typeface="Book Antiqua" pitchFamily="18"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9198" y="343258"/>
            <a:ext cx="7013278" cy="484905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1712872360"/>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2527" y="5661604"/>
            <a:ext cx="10909828" cy="584775"/>
          </a:xfrm>
          <a:prstGeom prst="rect">
            <a:avLst/>
          </a:prstGeom>
          <a:noFill/>
          <a:ln>
            <a:noFill/>
          </a:ln>
        </p:spPr>
        <p:txBody>
          <a:bodyPr wrap="square" rtlCol="0">
            <a:spAutoFit/>
          </a:bodyPr>
          <a:lstStyle/>
          <a:p>
            <a:pPr algn="ctr"/>
            <a:r>
              <a:rPr lang="en-US" sz="3200" b="1" dirty="0" smtClean="0">
                <a:latin typeface="Times New Roman" panose="02020603050405020304" pitchFamily="18" charset="0"/>
                <a:cs typeface="Times New Roman" panose="02020603050405020304" pitchFamily="18" charset="0"/>
              </a:rPr>
              <a:t>Many </a:t>
            </a:r>
            <a:r>
              <a:rPr lang="en-US" sz="3200" b="1" dirty="0">
                <a:latin typeface="Times New Roman" panose="02020603050405020304" pitchFamily="18" charset="0"/>
                <a:cs typeface="Times New Roman" panose="02020603050405020304" pitchFamily="18" charset="0"/>
              </a:rPr>
              <a:t>villages are threatened by the roaring of </a:t>
            </a:r>
            <a:r>
              <a:rPr lang="en-US" sz="3200" b="1" dirty="0" smtClean="0">
                <a:latin typeface="Times New Roman" panose="02020603050405020304" pitchFamily="18" charset="0"/>
                <a:cs typeface="Times New Roman" panose="02020603050405020304" pitchFamily="18" charset="0"/>
              </a:rPr>
              <a:t>rivers.</a:t>
            </a:r>
            <a:endParaRPr lang="en-US" sz="3200" b="1" dirty="0">
              <a:latin typeface="Times New Roman" panose="02020603050405020304" pitchFamily="18" charset="0"/>
              <a:cs typeface="Times New Roman" panose="02020603050405020304" pitchFamily="18" charset="0"/>
            </a:endParaRPr>
          </a:p>
        </p:txBody>
      </p:sp>
      <p:sp>
        <p:nvSpPr>
          <p:cNvPr id="3" name="Down Arrow Callout 2"/>
          <p:cNvSpPr/>
          <p:nvPr/>
        </p:nvSpPr>
        <p:spPr>
          <a:xfrm>
            <a:off x="360901" y="337231"/>
            <a:ext cx="3096206" cy="1387410"/>
          </a:xfrm>
          <a:prstGeom prst="downArrowCallout">
            <a:avLst>
              <a:gd name="adj1" fmla="val 47352"/>
              <a:gd name="adj2" fmla="val 40517"/>
              <a:gd name="adj3" fmla="val 25000"/>
              <a:gd name="adj4" fmla="val 53155"/>
            </a:avLst>
          </a:prstGeom>
          <a:noFill/>
          <a:ln w="28575">
            <a:solidFill>
              <a:schemeClr val="tx1"/>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3200" b="1" dirty="0" smtClean="0">
                <a:latin typeface="Times New Roman" panose="02020603050405020304" pitchFamily="18" charset="0"/>
                <a:cs typeface="Times New Roman" panose="02020603050405020304" pitchFamily="18" charset="0"/>
              </a:rPr>
              <a:t>Threatened</a:t>
            </a:r>
            <a:endParaRPr lang="en-US" sz="3200" b="1" dirty="0">
              <a:latin typeface="Book Antiqua" pitchFamily="18" charset="0"/>
            </a:endParaRPr>
          </a:p>
        </p:txBody>
      </p:sp>
      <p:sp>
        <p:nvSpPr>
          <p:cNvPr id="4" name="Down Arrow Callout 3"/>
          <p:cNvSpPr/>
          <p:nvPr/>
        </p:nvSpPr>
        <p:spPr>
          <a:xfrm>
            <a:off x="360901" y="1722011"/>
            <a:ext cx="3096206" cy="1174776"/>
          </a:xfrm>
          <a:prstGeom prst="downArrowCallout">
            <a:avLst>
              <a:gd name="adj1" fmla="val 52217"/>
              <a:gd name="adj2" fmla="val 40517"/>
              <a:gd name="adj3" fmla="val 25000"/>
              <a:gd name="adj4" fmla="val 53155"/>
            </a:avLst>
          </a:prstGeom>
          <a:noFill/>
          <a:ln w="28575">
            <a:solidFill>
              <a:schemeClr val="tx1"/>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 </a:t>
            </a:r>
            <a:r>
              <a:rPr lang="en-US" sz="3200" b="1" dirty="0" smtClean="0">
                <a:latin typeface="Times New Roman" panose="02020603050405020304" pitchFamily="18" charset="0"/>
                <a:cs typeface="Times New Roman" panose="02020603050405020304" pitchFamily="18" charset="0"/>
              </a:rPr>
              <a:t>exposed</a:t>
            </a:r>
            <a:endParaRPr lang="en-US" sz="3200" b="1" dirty="0">
              <a:latin typeface="Book Antiqua" pitchFamily="18" charset="0"/>
            </a:endParaRPr>
          </a:p>
        </p:txBody>
      </p:sp>
      <p:sp>
        <p:nvSpPr>
          <p:cNvPr id="5" name="Down Arrow Callout 4"/>
          <p:cNvSpPr/>
          <p:nvPr/>
        </p:nvSpPr>
        <p:spPr>
          <a:xfrm>
            <a:off x="360901" y="2905584"/>
            <a:ext cx="3096206" cy="1174776"/>
          </a:xfrm>
          <a:prstGeom prst="downArrowCallout">
            <a:avLst>
              <a:gd name="adj1" fmla="val 54649"/>
              <a:gd name="adj2" fmla="val 40517"/>
              <a:gd name="adj3" fmla="val 25000"/>
              <a:gd name="adj4" fmla="val 53155"/>
            </a:avLst>
          </a:prstGeom>
          <a:noFill/>
          <a:ln w="28575">
            <a:solidFill>
              <a:schemeClr val="tx1"/>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 </a:t>
            </a:r>
            <a:r>
              <a:rPr lang="en-US" sz="3200" b="1" dirty="0" smtClean="0">
                <a:latin typeface="Times New Roman" panose="02020603050405020304" pitchFamily="18" charset="0"/>
                <a:cs typeface="Times New Roman" panose="02020603050405020304" pitchFamily="18" charset="0"/>
              </a:rPr>
              <a:t>helpless</a:t>
            </a:r>
            <a:endParaRPr lang="en-US" sz="3200" b="1" dirty="0">
              <a:latin typeface="Book Antiqua" pitchFamily="18" charset="0"/>
            </a:endParaRPr>
          </a:p>
        </p:txBody>
      </p:sp>
      <p:sp>
        <p:nvSpPr>
          <p:cNvPr id="6" name="Down Arrow Callout 5"/>
          <p:cNvSpPr/>
          <p:nvPr/>
        </p:nvSpPr>
        <p:spPr>
          <a:xfrm>
            <a:off x="360901" y="4093137"/>
            <a:ext cx="3096206" cy="1174776"/>
          </a:xfrm>
          <a:prstGeom prst="downArrowCallout">
            <a:avLst>
              <a:gd name="adj1" fmla="val 52217"/>
              <a:gd name="adj2" fmla="val 40517"/>
              <a:gd name="adj3" fmla="val 25000"/>
              <a:gd name="adj4" fmla="val 53155"/>
            </a:avLst>
          </a:prstGeom>
          <a:noFill/>
          <a:ln w="28575">
            <a:solidFill>
              <a:schemeClr val="tx1"/>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 </a:t>
            </a:r>
            <a:r>
              <a:rPr lang="en-US" sz="3200" b="1" dirty="0" smtClean="0">
                <a:latin typeface="Times New Roman" panose="02020603050405020304" pitchFamily="18" charset="0"/>
                <a:cs typeface="Times New Roman" panose="02020603050405020304" pitchFamily="18" charset="0"/>
              </a:rPr>
              <a:t>defenseless</a:t>
            </a:r>
            <a:endParaRPr lang="en-US" sz="3200" b="1" dirty="0">
              <a:latin typeface="Book Antiqua" pitchFamily="18"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1771" y="263035"/>
            <a:ext cx="7122870" cy="496210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396243756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1285" y="312751"/>
            <a:ext cx="9114959" cy="528320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8" name="TextBox 7"/>
          <p:cNvSpPr txBox="1"/>
          <p:nvPr/>
        </p:nvSpPr>
        <p:spPr>
          <a:xfrm>
            <a:off x="967950" y="287108"/>
            <a:ext cx="562570" cy="6273347"/>
          </a:xfrm>
          <a:prstGeom prst="rect">
            <a:avLst/>
          </a:prstGeom>
          <a:solidFill>
            <a:schemeClr val="accent6">
              <a:lumMod val="50000"/>
            </a:schemeClr>
          </a:solidFill>
        </p:spPr>
        <p:txBody>
          <a:bodyPr wrap="square" rtlCol="0">
            <a:spAutoFit/>
          </a:bodyPr>
          <a:lstStyle/>
          <a:p>
            <a:pPr algn="ctr"/>
            <a:r>
              <a:rPr lang="en-US" sz="3600" b="1" dirty="0" smtClean="0">
                <a:solidFill>
                  <a:schemeClr val="bg1"/>
                </a:solidFill>
              </a:rPr>
              <a:t>P</a:t>
            </a:r>
          </a:p>
          <a:p>
            <a:pPr algn="ctr"/>
            <a:r>
              <a:rPr lang="en-US" sz="3200" b="1" dirty="0" smtClean="0">
                <a:solidFill>
                  <a:schemeClr val="bg1"/>
                </a:solidFill>
              </a:rPr>
              <a:t>R</a:t>
            </a:r>
          </a:p>
          <a:p>
            <a:pPr algn="ctr"/>
            <a:r>
              <a:rPr lang="en-US" sz="3200" b="1" dirty="0" smtClean="0">
                <a:solidFill>
                  <a:schemeClr val="bg1"/>
                </a:solidFill>
              </a:rPr>
              <a:t>E</a:t>
            </a:r>
          </a:p>
          <a:p>
            <a:pPr algn="ctr"/>
            <a:r>
              <a:rPr lang="en-US" sz="3200" b="1" dirty="0" smtClean="0">
                <a:solidFill>
                  <a:schemeClr val="bg1"/>
                </a:solidFill>
              </a:rPr>
              <a:t>S</a:t>
            </a:r>
          </a:p>
          <a:p>
            <a:pPr algn="ctr"/>
            <a:r>
              <a:rPr lang="en-US" sz="3200" b="1" dirty="0" smtClean="0">
                <a:solidFill>
                  <a:schemeClr val="bg1"/>
                </a:solidFill>
              </a:rPr>
              <a:t>E</a:t>
            </a:r>
          </a:p>
          <a:p>
            <a:pPr algn="ctr"/>
            <a:r>
              <a:rPr lang="en-US" sz="3200" b="1" dirty="0" smtClean="0">
                <a:solidFill>
                  <a:schemeClr val="bg1"/>
                </a:solidFill>
              </a:rPr>
              <a:t>N</a:t>
            </a:r>
          </a:p>
          <a:p>
            <a:pPr algn="ctr"/>
            <a:r>
              <a:rPr lang="en-US" sz="3200" b="1" dirty="0" smtClean="0">
                <a:solidFill>
                  <a:schemeClr val="bg1"/>
                </a:solidFill>
              </a:rPr>
              <a:t>T</a:t>
            </a:r>
          </a:p>
          <a:p>
            <a:pPr algn="ctr"/>
            <a:r>
              <a:rPr lang="en-US" sz="3200" b="1" dirty="0" smtClean="0">
                <a:solidFill>
                  <a:schemeClr val="bg1"/>
                </a:solidFill>
              </a:rPr>
              <a:t>A</a:t>
            </a:r>
          </a:p>
          <a:p>
            <a:pPr algn="ctr"/>
            <a:r>
              <a:rPr lang="en-US" sz="3200" b="1" dirty="0" smtClean="0">
                <a:solidFill>
                  <a:schemeClr val="bg1"/>
                </a:solidFill>
              </a:rPr>
              <a:t>T</a:t>
            </a:r>
          </a:p>
          <a:p>
            <a:pPr algn="ctr"/>
            <a:r>
              <a:rPr lang="en-US" sz="3600" b="1" dirty="0" smtClean="0">
                <a:solidFill>
                  <a:schemeClr val="bg1"/>
                </a:solidFill>
              </a:rPr>
              <a:t>I</a:t>
            </a:r>
          </a:p>
          <a:p>
            <a:pPr algn="ctr"/>
            <a:r>
              <a:rPr lang="en-US" sz="3200" b="1" dirty="0" smtClean="0">
                <a:solidFill>
                  <a:schemeClr val="bg1"/>
                </a:solidFill>
              </a:rPr>
              <a:t>O</a:t>
            </a:r>
          </a:p>
          <a:p>
            <a:pPr algn="ctr"/>
            <a:r>
              <a:rPr lang="en-US" sz="3000" b="1" dirty="0" smtClean="0">
                <a:solidFill>
                  <a:schemeClr val="bg1"/>
                </a:solidFill>
              </a:rPr>
              <a:t>N</a:t>
            </a:r>
          </a:p>
        </p:txBody>
      </p:sp>
      <p:sp>
        <p:nvSpPr>
          <p:cNvPr id="10" name="Rectangle 9"/>
          <p:cNvSpPr/>
          <p:nvPr/>
        </p:nvSpPr>
        <p:spPr>
          <a:xfrm>
            <a:off x="1512052" y="5601150"/>
            <a:ext cx="9134192" cy="954107"/>
          </a:xfrm>
          <a:prstGeom prst="rect">
            <a:avLst/>
          </a:prstGeom>
          <a:solidFill>
            <a:schemeClr val="accent6">
              <a:lumMod val="50000"/>
            </a:schemeClr>
          </a:solidFill>
        </p:spPr>
        <p:txBody>
          <a:bodyPr wrap="square">
            <a:spAutoFit/>
          </a:bodyPr>
          <a:lstStyle/>
          <a:p>
            <a:pPr algn="ctr"/>
            <a:r>
              <a:rPr lang="en-US" sz="2800" dirty="0">
                <a:solidFill>
                  <a:schemeClr val="bg1"/>
                </a:solidFill>
                <a:latin typeface="Times New Roman" panose="02020603050405020304" pitchFamily="18" charset="0"/>
                <a:cs typeface="Times New Roman" panose="02020603050405020304" pitchFamily="18" charset="0"/>
              </a:rPr>
              <a:t>Meherjan lives in a slum on the </a:t>
            </a:r>
            <a:r>
              <a:rPr lang="en-US" sz="2800" dirty="0" err="1">
                <a:solidFill>
                  <a:schemeClr val="bg1"/>
                </a:solidFill>
                <a:latin typeface="Times New Roman" panose="02020603050405020304" pitchFamily="18" charset="0"/>
                <a:cs typeface="Times New Roman" panose="02020603050405020304" pitchFamily="18" charset="0"/>
              </a:rPr>
              <a:t>Sirajgonj</a:t>
            </a:r>
            <a:r>
              <a:rPr lang="en-US" sz="2800" dirty="0">
                <a:solidFill>
                  <a:schemeClr val="bg1"/>
                </a:solidFill>
                <a:latin typeface="Times New Roman" panose="02020603050405020304" pitchFamily="18" charset="0"/>
                <a:cs typeface="Times New Roman" panose="02020603050405020304" pitchFamily="18" charset="0"/>
              </a:rPr>
              <a:t> Town Protection Embankment</a:t>
            </a:r>
            <a:r>
              <a:rPr lang="en-US" sz="2800" dirty="0" smtClean="0">
                <a:solidFill>
                  <a:schemeClr val="bg1"/>
                </a:solidFill>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r>
              <a:rPr lang="en-US" sz="2800" dirty="0">
                <a:solidFill>
                  <a:schemeClr val="bg1"/>
                </a:solidFill>
                <a:latin typeface="Times New Roman" panose="02020603050405020304" pitchFamily="18" charset="0"/>
                <a:cs typeface="Times New Roman" panose="02020603050405020304" pitchFamily="18" charset="0"/>
              </a:rPr>
              <a:t>Her polythene roofed shelter looks like a cage.</a:t>
            </a:r>
            <a:r>
              <a:rPr lang="en-US" sz="2800" dirty="0" smtClean="0">
                <a:solidFill>
                  <a:schemeClr val="bg1"/>
                </a:solidFill>
                <a:latin typeface="Times New Roman" panose="02020603050405020304" pitchFamily="18" charset="0"/>
                <a:cs typeface="Times New Roman" panose="02020603050405020304" pitchFamily="18" charset="0"/>
              </a:rPr>
              <a:t> </a:t>
            </a:r>
            <a:endParaRPr lang="en-US" sz="2800" dirty="0">
              <a:solidFill>
                <a:schemeClr val="bg1"/>
              </a:solidFill>
            </a:endParaRPr>
          </a:p>
        </p:txBody>
      </p:sp>
    </p:spTree>
    <p:extLst>
      <p:ext uri="{BB962C8B-B14F-4D97-AF65-F5344CB8AC3E}">
        <p14:creationId xmlns:p14="http://schemas.microsoft.com/office/powerpoint/2010/main" val="4161793579"/>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9584"/>
          <a:stretch/>
        </p:blipFill>
        <p:spPr>
          <a:xfrm>
            <a:off x="769257" y="214581"/>
            <a:ext cx="10435772" cy="5620112"/>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 name="TextBox 1"/>
          <p:cNvSpPr txBox="1"/>
          <p:nvPr/>
        </p:nvSpPr>
        <p:spPr>
          <a:xfrm>
            <a:off x="227708" y="200023"/>
            <a:ext cx="562570" cy="6093976"/>
          </a:xfrm>
          <a:prstGeom prst="rect">
            <a:avLst/>
          </a:prstGeom>
          <a:solidFill>
            <a:schemeClr val="accent6">
              <a:lumMod val="50000"/>
            </a:schemeClr>
          </a:solidFill>
        </p:spPr>
        <p:txBody>
          <a:bodyPr wrap="square" rtlCol="0">
            <a:spAutoFit/>
          </a:bodyPr>
          <a:lstStyle/>
          <a:p>
            <a:pPr algn="ctr"/>
            <a:r>
              <a:rPr lang="en-US" sz="3600" b="1" dirty="0" smtClean="0">
                <a:solidFill>
                  <a:schemeClr val="bg1"/>
                </a:solidFill>
              </a:rPr>
              <a:t>P</a:t>
            </a:r>
          </a:p>
          <a:p>
            <a:pPr algn="ctr"/>
            <a:r>
              <a:rPr lang="en-US" sz="3200" b="1" dirty="0" smtClean="0">
                <a:solidFill>
                  <a:schemeClr val="bg1"/>
                </a:solidFill>
              </a:rPr>
              <a:t>R</a:t>
            </a:r>
          </a:p>
          <a:p>
            <a:pPr algn="ctr"/>
            <a:r>
              <a:rPr lang="en-US" sz="3200" b="1" dirty="0" smtClean="0">
                <a:solidFill>
                  <a:schemeClr val="bg1"/>
                </a:solidFill>
              </a:rPr>
              <a:t>E</a:t>
            </a:r>
          </a:p>
          <a:p>
            <a:pPr algn="ctr"/>
            <a:r>
              <a:rPr lang="en-US" sz="3200" b="1" dirty="0" smtClean="0">
                <a:solidFill>
                  <a:schemeClr val="bg1"/>
                </a:solidFill>
              </a:rPr>
              <a:t>S</a:t>
            </a:r>
          </a:p>
          <a:p>
            <a:pPr algn="ctr"/>
            <a:r>
              <a:rPr lang="en-US" sz="3200" b="1" dirty="0" smtClean="0">
                <a:solidFill>
                  <a:schemeClr val="bg1"/>
                </a:solidFill>
              </a:rPr>
              <a:t>E</a:t>
            </a:r>
          </a:p>
          <a:p>
            <a:pPr algn="ctr"/>
            <a:r>
              <a:rPr lang="en-US" sz="3200" b="1" dirty="0" smtClean="0">
                <a:solidFill>
                  <a:schemeClr val="bg1"/>
                </a:solidFill>
              </a:rPr>
              <a:t>N</a:t>
            </a:r>
          </a:p>
          <a:p>
            <a:pPr algn="ctr"/>
            <a:r>
              <a:rPr lang="en-US" sz="3200" b="1" dirty="0" smtClean="0">
                <a:solidFill>
                  <a:schemeClr val="bg1"/>
                </a:solidFill>
              </a:rPr>
              <a:t>T</a:t>
            </a:r>
          </a:p>
          <a:p>
            <a:pPr algn="ctr"/>
            <a:r>
              <a:rPr lang="en-US" sz="3200" b="1" dirty="0" smtClean="0">
                <a:solidFill>
                  <a:schemeClr val="bg1"/>
                </a:solidFill>
              </a:rPr>
              <a:t>A</a:t>
            </a:r>
          </a:p>
          <a:p>
            <a:pPr algn="ctr"/>
            <a:r>
              <a:rPr lang="en-US" sz="3200" b="1" dirty="0" smtClean="0">
                <a:solidFill>
                  <a:schemeClr val="bg1"/>
                </a:solidFill>
              </a:rPr>
              <a:t>T</a:t>
            </a:r>
          </a:p>
          <a:p>
            <a:pPr algn="ctr"/>
            <a:r>
              <a:rPr lang="en-US" sz="3600" b="1" dirty="0" smtClean="0">
                <a:solidFill>
                  <a:schemeClr val="bg1"/>
                </a:solidFill>
              </a:rPr>
              <a:t>I</a:t>
            </a:r>
          </a:p>
          <a:p>
            <a:pPr algn="ctr"/>
            <a:r>
              <a:rPr lang="en-US" sz="3200" b="1" dirty="0" smtClean="0">
                <a:solidFill>
                  <a:schemeClr val="bg1"/>
                </a:solidFill>
              </a:rPr>
              <a:t>O</a:t>
            </a:r>
          </a:p>
          <a:p>
            <a:pPr algn="ctr"/>
            <a:r>
              <a:rPr lang="en-US" sz="3000" b="1" dirty="0" smtClean="0">
                <a:solidFill>
                  <a:schemeClr val="bg1"/>
                </a:solidFill>
              </a:rPr>
              <a:t>N</a:t>
            </a:r>
          </a:p>
        </p:txBody>
      </p:sp>
      <p:sp>
        <p:nvSpPr>
          <p:cNvPr id="3" name="Rectangle 2"/>
          <p:cNvSpPr/>
          <p:nvPr/>
        </p:nvSpPr>
        <p:spPr>
          <a:xfrm>
            <a:off x="775764" y="5832335"/>
            <a:ext cx="10434339" cy="461665"/>
          </a:xfrm>
          <a:prstGeom prst="rect">
            <a:avLst/>
          </a:prstGeom>
          <a:solidFill>
            <a:schemeClr val="accent6">
              <a:lumMod val="50000"/>
            </a:schemeClr>
          </a:solidFill>
        </p:spPr>
        <p:txBody>
          <a:bodyPr wrap="square">
            <a:spAutoFit/>
          </a:bodyPr>
          <a:lstStyle/>
          <a:p>
            <a:pPr algn="ctr"/>
            <a:r>
              <a:rPr lang="en-US" sz="2400" b="1" dirty="0">
                <a:solidFill>
                  <a:schemeClr val="bg1"/>
                </a:solidFill>
                <a:latin typeface="Times New Roman" panose="02020603050405020304" pitchFamily="18" charset="0"/>
                <a:cs typeface="Times New Roman" panose="02020603050405020304" pitchFamily="18" charset="0"/>
              </a:rPr>
              <a:t>In front of her shelter, she is trying to make a fire to cook the day’s only meal. </a:t>
            </a:r>
            <a:endParaRPr lang="en-US" sz="2400" b="1" dirty="0">
              <a:solidFill>
                <a:schemeClr val="bg1"/>
              </a:solidFill>
            </a:endParaRPr>
          </a:p>
        </p:txBody>
      </p:sp>
    </p:spTree>
    <p:extLst>
      <p:ext uri="{BB962C8B-B14F-4D97-AF65-F5344CB8AC3E}">
        <p14:creationId xmlns:p14="http://schemas.microsoft.com/office/powerpoint/2010/main" val="3542399455"/>
      </p:ext>
    </p:extLst>
  </p:cSld>
  <p:clrMapOvr>
    <a:masterClrMapping/>
  </p:clrMapOvr>
  <p:transition spd="med">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278" y="200024"/>
            <a:ext cx="10434339" cy="6093976"/>
          </a:xfrm>
          <a:prstGeom prst="rect">
            <a:avLst/>
          </a:prstGeom>
        </p:spPr>
      </p:pic>
      <p:sp>
        <p:nvSpPr>
          <p:cNvPr id="2" name="TextBox 1"/>
          <p:cNvSpPr txBox="1"/>
          <p:nvPr/>
        </p:nvSpPr>
        <p:spPr>
          <a:xfrm>
            <a:off x="227708" y="200024"/>
            <a:ext cx="562570" cy="6093976"/>
          </a:xfrm>
          <a:prstGeom prst="rect">
            <a:avLst/>
          </a:prstGeom>
          <a:solidFill>
            <a:schemeClr val="accent6">
              <a:lumMod val="50000"/>
            </a:schemeClr>
          </a:solidFill>
        </p:spPr>
        <p:txBody>
          <a:bodyPr wrap="square" rtlCol="0">
            <a:spAutoFit/>
          </a:bodyPr>
          <a:lstStyle/>
          <a:p>
            <a:pPr algn="ctr"/>
            <a:r>
              <a:rPr lang="en-US" sz="3600" b="1" dirty="0" smtClean="0">
                <a:solidFill>
                  <a:schemeClr val="bg1"/>
                </a:solidFill>
              </a:rPr>
              <a:t>P</a:t>
            </a:r>
          </a:p>
          <a:p>
            <a:pPr algn="ctr"/>
            <a:r>
              <a:rPr lang="en-US" sz="3200" b="1" dirty="0" smtClean="0">
                <a:solidFill>
                  <a:schemeClr val="bg1"/>
                </a:solidFill>
              </a:rPr>
              <a:t>R</a:t>
            </a:r>
          </a:p>
          <a:p>
            <a:pPr algn="ctr"/>
            <a:r>
              <a:rPr lang="en-US" sz="3200" b="1" dirty="0" smtClean="0">
                <a:solidFill>
                  <a:schemeClr val="bg1"/>
                </a:solidFill>
              </a:rPr>
              <a:t>E</a:t>
            </a:r>
          </a:p>
          <a:p>
            <a:pPr algn="ctr"/>
            <a:r>
              <a:rPr lang="en-US" sz="3200" b="1" dirty="0" smtClean="0">
                <a:solidFill>
                  <a:schemeClr val="bg1"/>
                </a:solidFill>
              </a:rPr>
              <a:t>S</a:t>
            </a:r>
          </a:p>
          <a:p>
            <a:pPr algn="ctr"/>
            <a:r>
              <a:rPr lang="en-US" sz="3200" b="1" dirty="0" smtClean="0">
                <a:solidFill>
                  <a:schemeClr val="bg1"/>
                </a:solidFill>
              </a:rPr>
              <a:t>E</a:t>
            </a:r>
          </a:p>
          <a:p>
            <a:pPr algn="ctr"/>
            <a:r>
              <a:rPr lang="en-US" sz="3200" b="1" dirty="0" smtClean="0">
                <a:solidFill>
                  <a:schemeClr val="bg1"/>
                </a:solidFill>
              </a:rPr>
              <a:t>N</a:t>
            </a:r>
          </a:p>
          <a:p>
            <a:pPr algn="ctr"/>
            <a:r>
              <a:rPr lang="en-US" sz="3200" b="1" dirty="0" smtClean="0">
                <a:solidFill>
                  <a:schemeClr val="bg1"/>
                </a:solidFill>
              </a:rPr>
              <a:t>T</a:t>
            </a:r>
          </a:p>
          <a:p>
            <a:pPr algn="ctr"/>
            <a:r>
              <a:rPr lang="en-US" sz="3200" b="1" dirty="0" smtClean="0">
                <a:solidFill>
                  <a:schemeClr val="bg1"/>
                </a:solidFill>
              </a:rPr>
              <a:t>A</a:t>
            </a:r>
          </a:p>
          <a:p>
            <a:pPr algn="ctr"/>
            <a:r>
              <a:rPr lang="en-US" sz="3200" b="1" dirty="0" smtClean="0">
                <a:solidFill>
                  <a:schemeClr val="bg1"/>
                </a:solidFill>
              </a:rPr>
              <a:t>T</a:t>
            </a:r>
          </a:p>
          <a:p>
            <a:pPr algn="ctr"/>
            <a:r>
              <a:rPr lang="en-US" sz="3600" b="1" dirty="0" smtClean="0">
                <a:solidFill>
                  <a:schemeClr val="bg1"/>
                </a:solidFill>
              </a:rPr>
              <a:t>I</a:t>
            </a:r>
          </a:p>
          <a:p>
            <a:pPr algn="ctr"/>
            <a:r>
              <a:rPr lang="en-US" sz="3200" b="1" dirty="0" smtClean="0">
                <a:solidFill>
                  <a:schemeClr val="bg1"/>
                </a:solidFill>
              </a:rPr>
              <a:t>O</a:t>
            </a:r>
          </a:p>
          <a:p>
            <a:pPr algn="ctr"/>
            <a:r>
              <a:rPr lang="en-US" sz="3000" b="1" dirty="0" smtClean="0">
                <a:solidFill>
                  <a:schemeClr val="bg1"/>
                </a:solidFill>
              </a:rPr>
              <a:t>N</a:t>
            </a:r>
          </a:p>
        </p:txBody>
      </p:sp>
      <p:sp>
        <p:nvSpPr>
          <p:cNvPr id="3" name="Rectangle 2"/>
          <p:cNvSpPr/>
          <p:nvPr/>
        </p:nvSpPr>
        <p:spPr>
          <a:xfrm>
            <a:off x="790278" y="5770780"/>
            <a:ext cx="10434339" cy="954107"/>
          </a:xfrm>
          <a:prstGeom prst="rect">
            <a:avLst/>
          </a:prstGeom>
          <a:solidFill>
            <a:schemeClr val="accent6">
              <a:lumMod val="50000"/>
            </a:schemeClr>
          </a:solidFill>
        </p:spPr>
        <p:txBody>
          <a:bodyPr wrap="square">
            <a:spAutoFit/>
          </a:bodyPr>
          <a:lstStyle/>
          <a:p>
            <a:r>
              <a:rPr lang="en-US" sz="2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Not long ago Meherjan had everything--- a family, cultivable land and cattle. </a:t>
            </a:r>
            <a:endParaRPr lang="en-US" sz="2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15860666"/>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278" y="200024"/>
            <a:ext cx="10434340" cy="6093976"/>
          </a:xfrm>
          <a:prstGeom prst="rect">
            <a:avLst/>
          </a:prstGeom>
        </p:spPr>
      </p:pic>
      <p:sp>
        <p:nvSpPr>
          <p:cNvPr id="2" name="TextBox 1"/>
          <p:cNvSpPr txBox="1"/>
          <p:nvPr/>
        </p:nvSpPr>
        <p:spPr>
          <a:xfrm>
            <a:off x="227708" y="200024"/>
            <a:ext cx="562570" cy="6093976"/>
          </a:xfrm>
          <a:prstGeom prst="rect">
            <a:avLst/>
          </a:prstGeom>
          <a:solidFill>
            <a:schemeClr val="accent6">
              <a:lumMod val="50000"/>
            </a:schemeClr>
          </a:solidFill>
        </p:spPr>
        <p:txBody>
          <a:bodyPr wrap="square" rtlCol="0">
            <a:spAutoFit/>
          </a:bodyPr>
          <a:lstStyle/>
          <a:p>
            <a:pPr algn="ctr"/>
            <a:r>
              <a:rPr lang="en-US" sz="3600" b="1" dirty="0" smtClean="0">
                <a:solidFill>
                  <a:schemeClr val="bg1"/>
                </a:solidFill>
              </a:rPr>
              <a:t>P</a:t>
            </a:r>
          </a:p>
          <a:p>
            <a:pPr algn="ctr"/>
            <a:r>
              <a:rPr lang="en-US" sz="3200" b="1" dirty="0" smtClean="0">
                <a:solidFill>
                  <a:schemeClr val="bg1"/>
                </a:solidFill>
              </a:rPr>
              <a:t>R</a:t>
            </a:r>
          </a:p>
          <a:p>
            <a:pPr algn="ctr"/>
            <a:r>
              <a:rPr lang="en-US" sz="3200" b="1" dirty="0" smtClean="0">
                <a:solidFill>
                  <a:schemeClr val="bg1"/>
                </a:solidFill>
              </a:rPr>
              <a:t>E</a:t>
            </a:r>
          </a:p>
          <a:p>
            <a:pPr algn="ctr"/>
            <a:r>
              <a:rPr lang="en-US" sz="3200" b="1" dirty="0" smtClean="0">
                <a:solidFill>
                  <a:schemeClr val="bg1"/>
                </a:solidFill>
              </a:rPr>
              <a:t>S</a:t>
            </a:r>
          </a:p>
          <a:p>
            <a:pPr algn="ctr"/>
            <a:r>
              <a:rPr lang="en-US" sz="3200" b="1" dirty="0" smtClean="0">
                <a:solidFill>
                  <a:schemeClr val="bg1"/>
                </a:solidFill>
              </a:rPr>
              <a:t>E</a:t>
            </a:r>
          </a:p>
          <a:p>
            <a:pPr algn="ctr"/>
            <a:r>
              <a:rPr lang="en-US" sz="3200" b="1" dirty="0" smtClean="0">
                <a:solidFill>
                  <a:schemeClr val="bg1"/>
                </a:solidFill>
              </a:rPr>
              <a:t>N</a:t>
            </a:r>
          </a:p>
          <a:p>
            <a:pPr algn="ctr"/>
            <a:r>
              <a:rPr lang="en-US" sz="3200" b="1" dirty="0" smtClean="0">
                <a:solidFill>
                  <a:schemeClr val="bg1"/>
                </a:solidFill>
              </a:rPr>
              <a:t>T</a:t>
            </a:r>
          </a:p>
          <a:p>
            <a:pPr algn="ctr"/>
            <a:r>
              <a:rPr lang="en-US" sz="3200" b="1" dirty="0" smtClean="0">
                <a:solidFill>
                  <a:schemeClr val="bg1"/>
                </a:solidFill>
              </a:rPr>
              <a:t>A</a:t>
            </a:r>
          </a:p>
          <a:p>
            <a:pPr algn="ctr"/>
            <a:r>
              <a:rPr lang="en-US" sz="3200" b="1" dirty="0" smtClean="0">
                <a:solidFill>
                  <a:schemeClr val="bg1"/>
                </a:solidFill>
              </a:rPr>
              <a:t>T</a:t>
            </a:r>
          </a:p>
          <a:p>
            <a:pPr algn="ctr"/>
            <a:r>
              <a:rPr lang="en-US" sz="3600" b="1" dirty="0" smtClean="0">
                <a:solidFill>
                  <a:schemeClr val="bg1"/>
                </a:solidFill>
              </a:rPr>
              <a:t>I</a:t>
            </a:r>
          </a:p>
          <a:p>
            <a:pPr algn="ctr"/>
            <a:r>
              <a:rPr lang="en-US" sz="3200" b="1" dirty="0" smtClean="0">
                <a:solidFill>
                  <a:schemeClr val="bg1"/>
                </a:solidFill>
              </a:rPr>
              <a:t>O</a:t>
            </a:r>
          </a:p>
          <a:p>
            <a:pPr algn="ctr"/>
            <a:r>
              <a:rPr lang="en-US" sz="3000" b="1" dirty="0" smtClean="0">
                <a:solidFill>
                  <a:schemeClr val="bg1"/>
                </a:solidFill>
              </a:rPr>
              <a:t>N</a:t>
            </a:r>
          </a:p>
        </p:txBody>
      </p:sp>
      <p:sp>
        <p:nvSpPr>
          <p:cNvPr id="3" name="Rectangle 2"/>
          <p:cNvSpPr/>
          <p:nvPr/>
        </p:nvSpPr>
        <p:spPr>
          <a:xfrm>
            <a:off x="817068" y="5216782"/>
            <a:ext cx="10407550" cy="1077218"/>
          </a:xfrm>
          <a:prstGeom prst="rect">
            <a:avLst/>
          </a:prstGeom>
          <a:solidFill>
            <a:schemeClr val="accent6">
              <a:lumMod val="50000"/>
            </a:schemeClr>
          </a:solidFill>
        </p:spPr>
        <p:txBody>
          <a:bodyPr wrap="square">
            <a:spAutoFit/>
          </a:bodyPr>
          <a:lstStyle/>
          <a:p>
            <a:pPr algn="ctr"/>
            <a:r>
              <a:rPr lang="en-US" sz="3200" b="1" dirty="0" smtClean="0">
                <a:solidFill>
                  <a:schemeClr val="bg1"/>
                </a:solidFill>
                <a:latin typeface="Times New Roman" panose="02020603050405020304" pitchFamily="18" charset="0"/>
                <a:cs typeface="Times New Roman" panose="02020603050405020304" pitchFamily="18" charset="0"/>
              </a:rPr>
              <a:t>It </a:t>
            </a:r>
            <a:r>
              <a:rPr lang="en-US" sz="3200" b="1" dirty="0">
                <a:solidFill>
                  <a:schemeClr val="bg1"/>
                </a:solidFill>
                <a:latin typeface="Times New Roman" panose="02020603050405020304" pitchFamily="18" charset="0"/>
                <a:cs typeface="Times New Roman" panose="02020603050405020304" pitchFamily="18" charset="0"/>
              </a:rPr>
              <a:t>took the river only a day to demolish </a:t>
            </a:r>
            <a:r>
              <a:rPr lang="en-US" sz="3200" b="1" dirty="0" err="1">
                <a:solidFill>
                  <a:schemeClr val="bg1"/>
                </a:solidFill>
                <a:latin typeface="Times New Roman" panose="02020603050405020304" pitchFamily="18" charset="0"/>
                <a:cs typeface="Times New Roman" panose="02020603050405020304" pitchFamily="18" charset="0"/>
              </a:rPr>
              <a:t>Meher’s</a:t>
            </a:r>
            <a:r>
              <a:rPr lang="en-US" sz="3200" b="1" dirty="0">
                <a:solidFill>
                  <a:schemeClr val="bg1"/>
                </a:solidFill>
                <a:latin typeface="Times New Roman" panose="02020603050405020304" pitchFamily="18" charset="0"/>
                <a:cs typeface="Times New Roman" panose="02020603050405020304" pitchFamily="18" charset="0"/>
              </a:rPr>
              <a:t> house, trees, vegetable garden and the bamboo </a:t>
            </a:r>
            <a:r>
              <a:rPr lang="en-US" sz="3200" b="1" dirty="0" smtClean="0">
                <a:solidFill>
                  <a:schemeClr val="bg1"/>
                </a:solidFill>
                <a:latin typeface="Times New Roman" panose="02020603050405020304" pitchFamily="18" charset="0"/>
                <a:cs typeface="Times New Roman" panose="02020603050405020304" pitchFamily="18" charset="0"/>
              </a:rPr>
              <a:t>bush</a:t>
            </a:r>
            <a:r>
              <a:rPr lang="en-US" sz="3200" b="1" dirty="0">
                <a:solidFill>
                  <a:schemeClr val="bg1"/>
                </a:solidFill>
                <a:latin typeface="Times New Roman" panose="02020603050405020304" pitchFamily="18" charset="0"/>
                <a:cs typeface="Times New Roman" panose="02020603050405020304" pitchFamily="18" charset="0"/>
              </a:rPr>
              <a:t>.</a:t>
            </a:r>
            <a:endParaRPr lang="en-US" sz="3200" b="1" dirty="0">
              <a:solidFill>
                <a:schemeClr val="bg1"/>
              </a:solidFill>
            </a:endParaRPr>
          </a:p>
        </p:txBody>
      </p:sp>
    </p:spTree>
    <p:extLst>
      <p:ext uri="{BB962C8B-B14F-4D97-AF65-F5344CB8AC3E}">
        <p14:creationId xmlns:p14="http://schemas.microsoft.com/office/powerpoint/2010/main" val="3270190710"/>
      </p:ext>
    </p:extLst>
  </p:cSld>
  <p:clrMapOvr>
    <a:masterClrMapping/>
  </p:clrMapOvr>
  <p:transition spd="med">
    <p:pull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8258" y="3557587"/>
            <a:ext cx="5718713" cy="592930"/>
          </a:xfrm>
          <a:prstGeom prst="rect">
            <a:avLst/>
          </a:prstGeom>
          <a:noFill/>
        </p:spPr>
        <p:txBody>
          <a:bodyPr wrap="square" rtlCol="0">
            <a:prstTxWarp prst="textPlain">
              <a:avLst/>
            </a:prstTxWarp>
            <a:spAutoFit/>
          </a:bodyPr>
          <a:lstStyle/>
          <a:p>
            <a:r>
              <a:rPr lang="en-US" sz="1200" b="1" spc="-150" dirty="0">
                <a:solidFill>
                  <a:schemeClr val="accent6">
                    <a:lumMod val="50000"/>
                  </a:schemeClr>
                </a:solidFill>
                <a:effectLst>
                  <a:outerShdw blurRad="38100" dist="38100" dir="2700000" algn="tl">
                    <a:srgbClr val="000000">
                      <a:alpha val="43137"/>
                    </a:srgbClr>
                  </a:outerShdw>
                </a:effectLst>
                <a:latin typeface="Kozuka Mincho Pro M" panose="02020600000000000000" pitchFamily="18" charset="-128"/>
                <a:ea typeface="Kozuka Mincho Pro M" panose="02020600000000000000" pitchFamily="18" charset="-128"/>
                <a:cs typeface="NikoshBAN" panose="02000000000000000000" pitchFamily="2" charset="0"/>
              </a:rPr>
              <a:t>☞</a:t>
            </a:r>
            <a:r>
              <a:rPr lang="en-US" sz="1200" b="1" spc="-150" dirty="0">
                <a:solidFill>
                  <a:srgbClr val="FF0000"/>
                </a:solidFill>
                <a:effectLst>
                  <a:outerShdw blurRad="38100" dist="38100" dir="2700000" algn="tl">
                    <a:srgbClr val="000000">
                      <a:alpha val="43137"/>
                    </a:srgbClr>
                  </a:outerShdw>
                </a:effectLst>
                <a:latin typeface="Kozuka Mincho Pro M" panose="02020600000000000000" pitchFamily="18" charset="-128"/>
                <a:ea typeface="Kozuka Mincho Pro M" panose="02020600000000000000" pitchFamily="18" charset="-128"/>
                <a:cs typeface="NikoshBAN" panose="02000000000000000000" pitchFamily="2" charset="0"/>
              </a:rPr>
              <a:t> </a:t>
            </a:r>
            <a:r>
              <a:rPr lang="en-US" sz="1200" b="1" dirty="0" smtClean="0"/>
              <a:t>Who is </a:t>
            </a:r>
            <a:r>
              <a:rPr lang="en-US" sz="1200" b="1" dirty="0" err="1" smtClean="0"/>
              <a:t>Meherjan</a:t>
            </a:r>
            <a:r>
              <a:rPr lang="en-US" sz="1200" b="1" dirty="0" smtClean="0"/>
              <a:t> ?</a:t>
            </a:r>
            <a:endParaRPr lang="en-US" sz="1200" b="1" dirty="0"/>
          </a:p>
        </p:txBody>
      </p:sp>
      <p:sp>
        <p:nvSpPr>
          <p:cNvPr id="3" name="TextBox 2"/>
          <p:cNvSpPr txBox="1"/>
          <p:nvPr/>
        </p:nvSpPr>
        <p:spPr>
          <a:xfrm>
            <a:off x="221008" y="4657725"/>
            <a:ext cx="10940478" cy="1226581"/>
          </a:xfrm>
          <a:prstGeom prst="rect">
            <a:avLst/>
          </a:prstGeom>
          <a:noFill/>
        </p:spPr>
        <p:txBody>
          <a:bodyPr wrap="square" rtlCol="0">
            <a:prstTxWarp prst="textPlain">
              <a:avLst/>
            </a:prstTxWarp>
            <a:spAutoFit/>
            <a:scene3d>
              <a:camera prst="perspectiveFront"/>
              <a:lightRig rig="threePt" dir="t"/>
            </a:scene3d>
          </a:bodyPr>
          <a:lstStyle/>
          <a:p>
            <a:r>
              <a:rPr lang="en-US" sz="1400" b="1" spc="-150" dirty="0" err="1" smtClean="0">
                <a:solidFill>
                  <a:schemeClr val="accent6">
                    <a:lumMod val="50000"/>
                  </a:schemeClr>
                </a:solidFill>
                <a:latin typeface="Kozuka Mincho Pro M" panose="02020600000000000000" pitchFamily="18" charset="-128"/>
                <a:ea typeface="Kozuka Mincho Pro M" panose="02020600000000000000" pitchFamily="18" charset="-128"/>
                <a:cs typeface="NikoshBAN" panose="02000000000000000000" pitchFamily="2" charset="0"/>
              </a:rPr>
              <a:t>Ans</a:t>
            </a:r>
            <a:r>
              <a:rPr lang="en-US" sz="1400" b="1" spc="-150" dirty="0" smtClean="0">
                <a:solidFill>
                  <a:schemeClr val="accent6">
                    <a:lumMod val="50000"/>
                  </a:schemeClr>
                </a:solidFill>
                <a:latin typeface="Kozuka Mincho Pro M" panose="02020600000000000000" pitchFamily="18" charset="-128"/>
                <a:ea typeface="Kozuka Mincho Pro M" panose="02020600000000000000" pitchFamily="18" charset="-128"/>
                <a:cs typeface="NikoshBAN" panose="02000000000000000000" pitchFamily="2" charset="0"/>
              </a:rPr>
              <a:t>:  </a:t>
            </a:r>
            <a:r>
              <a:rPr lang="en-US" sz="1400" b="1" dirty="0" err="1" smtClean="0"/>
              <a:t>Meherjan</a:t>
            </a:r>
            <a:r>
              <a:rPr lang="en-US" sz="1400" b="1" dirty="0" smtClean="0"/>
              <a:t> is an ill fated woman who lost everything through</a:t>
            </a:r>
          </a:p>
          <a:p>
            <a:r>
              <a:rPr lang="en-US" sz="1400" b="1" dirty="0" smtClean="0"/>
              <a:t>     the greed of river </a:t>
            </a:r>
            <a:r>
              <a:rPr lang="en-US" sz="1400" b="1" dirty="0" err="1" smtClean="0"/>
              <a:t>Jamuna</a:t>
            </a:r>
            <a:r>
              <a:rPr lang="en-US" sz="1400" b="1" dirty="0" smtClean="0"/>
              <a:t>.  </a:t>
            </a:r>
            <a:endParaRPr lang="en-US" sz="1400" b="1"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340" t="2228" r="2184" b="47632"/>
          <a:stretch/>
        </p:blipFill>
        <p:spPr>
          <a:xfrm>
            <a:off x="2743201" y="476477"/>
            <a:ext cx="5733144" cy="2428876"/>
          </a:xfrm>
          <a:prstGeom prst="rect">
            <a:avLst/>
          </a:prstGeom>
          <a:ln>
            <a:noFill/>
          </a:ln>
          <a:effectLst>
            <a:softEdge rad="112500"/>
          </a:effectLst>
        </p:spPr>
      </p:pic>
    </p:spTree>
    <p:extLst>
      <p:ext uri="{BB962C8B-B14F-4D97-AF65-F5344CB8AC3E}">
        <p14:creationId xmlns:p14="http://schemas.microsoft.com/office/powerpoint/2010/main" val="1109405265"/>
      </p:ext>
    </p:extLst>
  </p:cSld>
  <p:clrMapOvr>
    <a:masterClrMapping/>
  </p:clrMapOvr>
  <p:transition spd="med">
    <p:pull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278" y="200024"/>
            <a:ext cx="10447734" cy="609397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3" name="TextBox 2"/>
          <p:cNvSpPr txBox="1"/>
          <p:nvPr/>
        </p:nvSpPr>
        <p:spPr>
          <a:xfrm>
            <a:off x="227708" y="200024"/>
            <a:ext cx="562570" cy="6093976"/>
          </a:xfrm>
          <a:prstGeom prst="rect">
            <a:avLst/>
          </a:prstGeom>
          <a:solidFill>
            <a:schemeClr val="accent6">
              <a:lumMod val="50000"/>
            </a:schemeClr>
          </a:solidFill>
        </p:spPr>
        <p:txBody>
          <a:bodyPr wrap="square" rtlCol="0">
            <a:spAutoFit/>
          </a:bodyPr>
          <a:lstStyle/>
          <a:p>
            <a:pPr algn="ctr"/>
            <a:r>
              <a:rPr lang="en-US" sz="3600" b="1" dirty="0" smtClean="0">
                <a:solidFill>
                  <a:schemeClr val="bg1"/>
                </a:solidFill>
              </a:rPr>
              <a:t>P</a:t>
            </a:r>
          </a:p>
          <a:p>
            <a:pPr algn="ctr"/>
            <a:r>
              <a:rPr lang="en-US" sz="3200" b="1" dirty="0" smtClean="0">
                <a:solidFill>
                  <a:schemeClr val="bg1"/>
                </a:solidFill>
              </a:rPr>
              <a:t>R</a:t>
            </a:r>
          </a:p>
          <a:p>
            <a:pPr algn="ctr"/>
            <a:r>
              <a:rPr lang="en-US" sz="3200" b="1" dirty="0" smtClean="0">
                <a:solidFill>
                  <a:schemeClr val="bg1"/>
                </a:solidFill>
              </a:rPr>
              <a:t>E</a:t>
            </a:r>
          </a:p>
          <a:p>
            <a:pPr algn="ctr"/>
            <a:r>
              <a:rPr lang="en-US" sz="3200" b="1" dirty="0" smtClean="0">
                <a:solidFill>
                  <a:schemeClr val="bg1"/>
                </a:solidFill>
              </a:rPr>
              <a:t>S</a:t>
            </a:r>
          </a:p>
          <a:p>
            <a:pPr algn="ctr"/>
            <a:r>
              <a:rPr lang="en-US" sz="3200" b="1" dirty="0" smtClean="0">
                <a:solidFill>
                  <a:schemeClr val="bg1"/>
                </a:solidFill>
              </a:rPr>
              <a:t>E</a:t>
            </a:r>
          </a:p>
          <a:p>
            <a:pPr algn="ctr"/>
            <a:r>
              <a:rPr lang="en-US" sz="3200" b="1" dirty="0" smtClean="0">
                <a:solidFill>
                  <a:schemeClr val="bg1"/>
                </a:solidFill>
              </a:rPr>
              <a:t>N</a:t>
            </a:r>
          </a:p>
          <a:p>
            <a:pPr algn="ctr"/>
            <a:r>
              <a:rPr lang="en-US" sz="3200" b="1" dirty="0" smtClean="0">
                <a:solidFill>
                  <a:schemeClr val="bg1"/>
                </a:solidFill>
              </a:rPr>
              <a:t>T</a:t>
            </a:r>
          </a:p>
          <a:p>
            <a:pPr algn="ctr"/>
            <a:r>
              <a:rPr lang="en-US" sz="3200" b="1" dirty="0" smtClean="0">
                <a:solidFill>
                  <a:schemeClr val="bg1"/>
                </a:solidFill>
              </a:rPr>
              <a:t>A</a:t>
            </a:r>
          </a:p>
          <a:p>
            <a:pPr algn="ctr"/>
            <a:r>
              <a:rPr lang="en-US" sz="3200" b="1" dirty="0" smtClean="0">
                <a:solidFill>
                  <a:schemeClr val="bg1"/>
                </a:solidFill>
              </a:rPr>
              <a:t>T</a:t>
            </a:r>
          </a:p>
          <a:p>
            <a:pPr algn="ctr"/>
            <a:r>
              <a:rPr lang="en-US" sz="3600" b="1" dirty="0" smtClean="0">
                <a:solidFill>
                  <a:schemeClr val="bg1"/>
                </a:solidFill>
              </a:rPr>
              <a:t>I</a:t>
            </a:r>
          </a:p>
          <a:p>
            <a:pPr algn="ctr"/>
            <a:r>
              <a:rPr lang="en-US" sz="3200" b="1" dirty="0" smtClean="0">
                <a:solidFill>
                  <a:schemeClr val="bg1"/>
                </a:solidFill>
              </a:rPr>
              <a:t>O</a:t>
            </a:r>
          </a:p>
          <a:p>
            <a:pPr algn="ctr"/>
            <a:r>
              <a:rPr lang="en-US" sz="3000" b="1" dirty="0" smtClean="0">
                <a:solidFill>
                  <a:schemeClr val="bg1"/>
                </a:solidFill>
              </a:rPr>
              <a:t>N</a:t>
            </a:r>
          </a:p>
        </p:txBody>
      </p:sp>
      <p:sp>
        <p:nvSpPr>
          <p:cNvPr id="2" name="Rectangle 1"/>
          <p:cNvSpPr/>
          <p:nvPr/>
        </p:nvSpPr>
        <p:spPr>
          <a:xfrm>
            <a:off x="790278" y="5093672"/>
            <a:ext cx="10447734" cy="1200329"/>
          </a:xfrm>
          <a:prstGeom prst="rect">
            <a:avLst/>
          </a:prstGeom>
          <a:solidFill>
            <a:schemeClr val="accent6">
              <a:lumMod val="50000"/>
            </a:schemeClr>
          </a:solidFill>
        </p:spPr>
        <p:txBody>
          <a:bodyPr wrap="square">
            <a:spAutoFit/>
          </a:bodyPr>
          <a:lstStyle/>
          <a:p>
            <a:pPr algn="ctr"/>
            <a:r>
              <a:rPr lang="en-US" sz="3600" b="1" dirty="0" smtClean="0">
                <a:solidFill>
                  <a:schemeClr val="bg1"/>
                </a:solidFill>
                <a:latin typeface="Times New Roman" panose="02020603050405020304" pitchFamily="18" charset="0"/>
                <a:cs typeface="Times New Roman" panose="02020603050405020304" pitchFamily="18" charset="0"/>
              </a:rPr>
              <a:t>She </a:t>
            </a:r>
            <a:r>
              <a:rPr lang="en-US" sz="3600" b="1" dirty="0">
                <a:solidFill>
                  <a:schemeClr val="bg1"/>
                </a:solidFill>
                <a:latin typeface="Times New Roman" panose="02020603050405020304" pitchFamily="18" charset="0"/>
                <a:cs typeface="Times New Roman" panose="02020603050405020304" pitchFamily="18" charset="0"/>
              </a:rPr>
              <a:t>lost her husband and her family to diseases that cruel hunger and poverty brought to the family.</a:t>
            </a:r>
            <a:endParaRPr lang="en-US" sz="3600" b="1" dirty="0">
              <a:solidFill>
                <a:schemeClr val="bg1"/>
              </a:solidFill>
            </a:endParaRPr>
          </a:p>
        </p:txBody>
      </p:sp>
    </p:spTree>
    <p:extLst>
      <p:ext uri="{BB962C8B-B14F-4D97-AF65-F5344CB8AC3E}">
        <p14:creationId xmlns:p14="http://schemas.microsoft.com/office/powerpoint/2010/main" val="145062008"/>
      </p:ext>
    </p:extLst>
  </p:cSld>
  <p:clrMapOvr>
    <a:masterClrMapping/>
  </p:clrMapOvr>
  <p:transition spd="med">
    <p:strip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708" y="174171"/>
            <a:ext cx="10051894" cy="598355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 name="TextBox 1"/>
          <p:cNvSpPr txBox="1"/>
          <p:nvPr/>
        </p:nvSpPr>
        <p:spPr>
          <a:xfrm>
            <a:off x="155138" y="156481"/>
            <a:ext cx="562570" cy="6093976"/>
          </a:xfrm>
          <a:prstGeom prst="rect">
            <a:avLst/>
          </a:prstGeom>
          <a:solidFill>
            <a:schemeClr val="accent6">
              <a:lumMod val="50000"/>
            </a:schemeClr>
          </a:solidFill>
        </p:spPr>
        <p:txBody>
          <a:bodyPr wrap="square" rtlCol="0">
            <a:spAutoFit/>
          </a:bodyPr>
          <a:lstStyle/>
          <a:p>
            <a:pPr algn="ctr"/>
            <a:r>
              <a:rPr lang="en-US" sz="3600" b="1" dirty="0" smtClean="0">
                <a:solidFill>
                  <a:schemeClr val="bg1"/>
                </a:solidFill>
              </a:rPr>
              <a:t>P</a:t>
            </a:r>
          </a:p>
          <a:p>
            <a:pPr algn="ctr"/>
            <a:r>
              <a:rPr lang="en-US" sz="3200" b="1" dirty="0" smtClean="0">
                <a:solidFill>
                  <a:schemeClr val="bg1"/>
                </a:solidFill>
              </a:rPr>
              <a:t>R</a:t>
            </a:r>
          </a:p>
          <a:p>
            <a:pPr algn="ctr"/>
            <a:r>
              <a:rPr lang="en-US" sz="3200" b="1" dirty="0" smtClean="0">
                <a:solidFill>
                  <a:schemeClr val="bg1"/>
                </a:solidFill>
              </a:rPr>
              <a:t>E</a:t>
            </a:r>
          </a:p>
          <a:p>
            <a:pPr algn="ctr"/>
            <a:r>
              <a:rPr lang="en-US" sz="3200" b="1" dirty="0" smtClean="0">
                <a:solidFill>
                  <a:schemeClr val="bg1"/>
                </a:solidFill>
              </a:rPr>
              <a:t>S</a:t>
            </a:r>
          </a:p>
          <a:p>
            <a:pPr algn="ctr"/>
            <a:r>
              <a:rPr lang="en-US" sz="3200" b="1" dirty="0" smtClean="0">
                <a:solidFill>
                  <a:schemeClr val="bg1"/>
                </a:solidFill>
              </a:rPr>
              <a:t>E</a:t>
            </a:r>
          </a:p>
          <a:p>
            <a:pPr algn="ctr"/>
            <a:r>
              <a:rPr lang="en-US" sz="3200" b="1" dirty="0" smtClean="0">
                <a:solidFill>
                  <a:schemeClr val="bg1"/>
                </a:solidFill>
              </a:rPr>
              <a:t>N</a:t>
            </a:r>
          </a:p>
          <a:p>
            <a:pPr algn="ctr"/>
            <a:r>
              <a:rPr lang="en-US" sz="3200" b="1" dirty="0" smtClean="0">
                <a:solidFill>
                  <a:schemeClr val="bg1"/>
                </a:solidFill>
              </a:rPr>
              <a:t>T</a:t>
            </a:r>
          </a:p>
          <a:p>
            <a:pPr algn="ctr"/>
            <a:r>
              <a:rPr lang="en-US" sz="3200" b="1" dirty="0" smtClean="0">
                <a:solidFill>
                  <a:schemeClr val="bg1"/>
                </a:solidFill>
              </a:rPr>
              <a:t>A</a:t>
            </a:r>
          </a:p>
          <a:p>
            <a:pPr algn="ctr"/>
            <a:r>
              <a:rPr lang="en-US" sz="3200" b="1" dirty="0" smtClean="0">
                <a:solidFill>
                  <a:schemeClr val="bg1"/>
                </a:solidFill>
              </a:rPr>
              <a:t>T</a:t>
            </a:r>
          </a:p>
          <a:p>
            <a:pPr algn="ctr"/>
            <a:r>
              <a:rPr lang="en-US" sz="3600" b="1" dirty="0" smtClean="0">
                <a:solidFill>
                  <a:schemeClr val="bg1"/>
                </a:solidFill>
              </a:rPr>
              <a:t>I</a:t>
            </a:r>
          </a:p>
          <a:p>
            <a:pPr algn="ctr"/>
            <a:r>
              <a:rPr lang="en-US" sz="3200" b="1" dirty="0" smtClean="0">
                <a:solidFill>
                  <a:schemeClr val="bg1"/>
                </a:solidFill>
              </a:rPr>
              <a:t>O</a:t>
            </a:r>
          </a:p>
          <a:p>
            <a:pPr algn="ctr"/>
            <a:r>
              <a:rPr lang="en-US" sz="3000" b="1" dirty="0" smtClean="0">
                <a:solidFill>
                  <a:schemeClr val="bg1"/>
                </a:solidFill>
              </a:rPr>
              <a:t>N</a:t>
            </a:r>
          </a:p>
        </p:txBody>
      </p:sp>
      <p:sp>
        <p:nvSpPr>
          <p:cNvPr id="3" name="Rectangle 2"/>
          <p:cNvSpPr/>
          <p:nvPr/>
        </p:nvSpPr>
        <p:spPr>
          <a:xfrm>
            <a:off x="151651" y="6148151"/>
            <a:ext cx="10654236" cy="523220"/>
          </a:xfrm>
          <a:prstGeom prst="rect">
            <a:avLst/>
          </a:prstGeom>
          <a:solidFill>
            <a:schemeClr val="accent6">
              <a:lumMod val="50000"/>
            </a:schemeClr>
          </a:solidFill>
        </p:spPr>
        <p:txBody>
          <a:bodyPr wrap="square">
            <a:spAutoFit/>
          </a:bodyPr>
          <a:lstStyle/>
          <a:p>
            <a:pPr algn="ctr"/>
            <a:r>
              <a:rPr lang="en-US" sz="2800" dirty="0">
                <a:solidFill>
                  <a:schemeClr val="bg1"/>
                </a:solidFill>
                <a:latin typeface="Times New Roman" panose="02020603050405020304" pitchFamily="18" charset="0"/>
                <a:cs typeface="Times New Roman" panose="02020603050405020304" pitchFamily="18" charset="0"/>
              </a:rPr>
              <a:t>There are thousand others waiting to share the same fate with Meherjan. </a:t>
            </a:r>
            <a:endParaRPr lang="en-US" sz="2800" dirty="0">
              <a:solidFill>
                <a:schemeClr val="bg1"/>
              </a:solidFill>
            </a:endParaRPr>
          </a:p>
        </p:txBody>
      </p:sp>
    </p:spTree>
    <p:extLst>
      <p:ext uri="{BB962C8B-B14F-4D97-AF65-F5344CB8AC3E}">
        <p14:creationId xmlns:p14="http://schemas.microsoft.com/office/powerpoint/2010/main" val="2481988562"/>
      </p:ext>
    </p:extLst>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278" y="200024"/>
            <a:ext cx="10447734" cy="609397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 name="Rectangle 1"/>
          <p:cNvSpPr/>
          <p:nvPr/>
        </p:nvSpPr>
        <p:spPr>
          <a:xfrm>
            <a:off x="790278" y="5216782"/>
            <a:ext cx="10447734" cy="1077218"/>
          </a:xfrm>
          <a:prstGeom prst="rect">
            <a:avLst/>
          </a:prstGeom>
          <a:solidFill>
            <a:schemeClr val="accent6">
              <a:lumMod val="50000"/>
            </a:schemeClr>
          </a:solidFill>
        </p:spPr>
        <p:txBody>
          <a:bodyPr wrap="square">
            <a:spAutoFit/>
          </a:bodyPr>
          <a:lstStyle/>
          <a:p>
            <a:pPr algn="ctr"/>
            <a:r>
              <a:rPr lang="en-US" sz="3200" b="1" dirty="0">
                <a:solidFill>
                  <a:schemeClr val="bg1"/>
                </a:solidFill>
                <a:latin typeface="Times New Roman" panose="02020603050405020304" pitchFamily="18" charset="0"/>
                <a:cs typeface="Times New Roman" panose="02020603050405020304" pitchFamily="18" charset="0"/>
              </a:rPr>
              <a:t>It is estimated that river erosion makes at least 100,000 people homeless every year in Bangladesh. </a:t>
            </a:r>
            <a:endParaRPr lang="en-US" sz="3200" b="1" dirty="0">
              <a:solidFill>
                <a:schemeClr val="bg1"/>
              </a:solidFill>
            </a:endParaRPr>
          </a:p>
        </p:txBody>
      </p:sp>
      <p:sp>
        <p:nvSpPr>
          <p:cNvPr id="3" name="TextBox 2"/>
          <p:cNvSpPr txBox="1"/>
          <p:nvPr/>
        </p:nvSpPr>
        <p:spPr>
          <a:xfrm>
            <a:off x="227708" y="200024"/>
            <a:ext cx="562570" cy="6093976"/>
          </a:xfrm>
          <a:prstGeom prst="rect">
            <a:avLst/>
          </a:prstGeom>
          <a:solidFill>
            <a:schemeClr val="accent6">
              <a:lumMod val="50000"/>
            </a:schemeClr>
          </a:solidFill>
        </p:spPr>
        <p:txBody>
          <a:bodyPr wrap="square" rtlCol="0">
            <a:spAutoFit/>
          </a:bodyPr>
          <a:lstStyle/>
          <a:p>
            <a:pPr algn="ctr"/>
            <a:r>
              <a:rPr lang="en-US" sz="3600" b="1" dirty="0" smtClean="0">
                <a:solidFill>
                  <a:schemeClr val="bg1"/>
                </a:solidFill>
              </a:rPr>
              <a:t>P</a:t>
            </a:r>
          </a:p>
          <a:p>
            <a:pPr algn="ctr"/>
            <a:r>
              <a:rPr lang="en-US" sz="3200" b="1" dirty="0" smtClean="0">
                <a:solidFill>
                  <a:schemeClr val="bg1"/>
                </a:solidFill>
              </a:rPr>
              <a:t>R</a:t>
            </a:r>
          </a:p>
          <a:p>
            <a:pPr algn="ctr"/>
            <a:r>
              <a:rPr lang="en-US" sz="3200" b="1" dirty="0" smtClean="0">
                <a:solidFill>
                  <a:schemeClr val="bg1"/>
                </a:solidFill>
              </a:rPr>
              <a:t>E</a:t>
            </a:r>
          </a:p>
          <a:p>
            <a:pPr algn="ctr"/>
            <a:r>
              <a:rPr lang="en-US" sz="3200" b="1" dirty="0" smtClean="0">
                <a:solidFill>
                  <a:schemeClr val="bg1"/>
                </a:solidFill>
              </a:rPr>
              <a:t>S</a:t>
            </a:r>
          </a:p>
          <a:p>
            <a:pPr algn="ctr"/>
            <a:r>
              <a:rPr lang="en-US" sz="3200" b="1" dirty="0" smtClean="0">
                <a:solidFill>
                  <a:schemeClr val="bg1"/>
                </a:solidFill>
              </a:rPr>
              <a:t>E</a:t>
            </a:r>
          </a:p>
          <a:p>
            <a:pPr algn="ctr"/>
            <a:r>
              <a:rPr lang="en-US" sz="3200" b="1" dirty="0" smtClean="0">
                <a:solidFill>
                  <a:schemeClr val="bg1"/>
                </a:solidFill>
              </a:rPr>
              <a:t>N</a:t>
            </a:r>
          </a:p>
          <a:p>
            <a:pPr algn="ctr"/>
            <a:r>
              <a:rPr lang="en-US" sz="3200" b="1" dirty="0" smtClean="0">
                <a:solidFill>
                  <a:schemeClr val="bg1"/>
                </a:solidFill>
              </a:rPr>
              <a:t>T</a:t>
            </a:r>
          </a:p>
          <a:p>
            <a:pPr algn="ctr"/>
            <a:r>
              <a:rPr lang="en-US" sz="3200" b="1" dirty="0" smtClean="0">
                <a:solidFill>
                  <a:schemeClr val="bg1"/>
                </a:solidFill>
              </a:rPr>
              <a:t>A</a:t>
            </a:r>
          </a:p>
          <a:p>
            <a:pPr algn="ctr"/>
            <a:r>
              <a:rPr lang="en-US" sz="3200" b="1" dirty="0" smtClean="0">
                <a:solidFill>
                  <a:schemeClr val="bg1"/>
                </a:solidFill>
              </a:rPr>
              <a:t>T</a:t>
            </a:r>
          </a:p>
          <a:p>
            <a:pPr algn="ctr"/>
            <a:r>
              <a:rPr lang="en-US" sz="3600" b="1" dirty="0" smtClean="0">
                <a:solidFill>
                  <a:schemeClr val="bg1"/>
                </a:solidFill>
              </a:rPr>
              <a:t>I</a:t>
            </a:r>
          </a:p>
          <a:p>
            <a:pPr algn="ctr"/>
            <a:r>
              <a:rPr lang="en-US" sz="3200" b="1" dirty="0" smtClean="0">
                <a:solidFill>
                  <a:schemeClr val="bg1"/>
                </a:solidFill>
              </a:rPr>
              <a:t>O</a:t>
            </a:r>
          </a:p>
          <a:p>
            <a:pPr algn="ctr"/>
            <a:r>
              <a:rPr lang="en-US" sz="3000" b="1" dirty="0" smtClean="0">
                <a:solidFill>
                  <a:schemeClr val="bg1"/>
                </a:solidFill>
              </a:rPr>
              <a:t>N</a:t>
            </a:r>
          </a:p>
        </p:txBody>
      </p:sp>
    </p:spTree>
    <p:extLst>
      <p:ext uri="{BB962C8B-B14F-4D97-AF65-F5344CB8AC3E}">
        <p14:creationId xmlns:p14="http://schemas.microsoft.com/office/powerpoint/2010/main" val="1294243319"/>
      </p:ext>
    </p:extLst>
  </p:cSld>
  <p:clrMapOvr>
    <a:masterClrMapping/>
  </p:clrMapOvr>
  <p:transition spd="med">
    <p:cover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862509" y="1226104"/>
            <a:ext cx="5466921" cy="2741176"/>
          </a:xfrm>
          <a:prstGeom prst="roundRect">
            <a:avLst/>
          </a:prstGeom>
          <a:noFill/>
          <a:ln w="38100" cmpd="dbl">
            <a:solidFill>
              <a:schemeClr val="tx1"/>
            </a:solidFill>
          </a:ln>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US" sz="3600" b="1" dirty="0">
                <a:solidFill>
                  <a:schemeClr val="tx1"/>
                </a:solidFill>
                <a:effectLst>
                  <a:outerShdw blurRad="38100" dist="38100" dir="2700000" algn="tl">
                    <a:srgbClr val="000000">
                      <a:alpha val="43137"/>
                    </a:srgbClr>
                  </a:outerShdw>
                </a:effectLst>
                <a:latin typeface="Book Antiqua" pitchFamily="18" charset="0"/>
              </a:rPr>
              <a:t>Md. Jahangir </a:t>
            </a:r>
            <a:r>
              <a:rPr lang="en-US" sz="3600" b="1" dirty="0" err="1">
                <a:solidFill>
                  <a:schemeClr val="tx1"/>
                </a:solidFill>
                <a:effectLst>
                  <a:outerShdw blurRad="38100" dist="38100" dir="2700000" algn="tl">
                    <a:srgbClr val="000000">
                      <a:alpha val="43137"/>
                    </a:srgbClr>
                  </a:outerShdw>
                </a:effectLst>
                <a:latin typeface="Book Antiqua" pitchFamily="18" charset="0"/>
              </a:rPr>
              <a:t>Alam</a:t>
            </a:r>
            <a:endParaRPr lang="en-US" sz="3600" b="1" dirty="0">
              <a:solidFill>
                <a:schemeClr val="tx1"/>
              </a:solidFill>
              <a:effectLst>
                <a:outerShdw blurRad="38100" dist="38100" dir="2700000" algn="tl">
                  <a:srgbClr val="000000">
                    <a:alpha val="43137"/>
                  </a:srgbClr>
                </a:outerShdw>
              </a:effectLst>
              <a:latin typeface="Book Antiqua" pitchFamily="18" charset="0"/>
            </a:endParaRPr>
          </a:p>
          <a:p>
            <a:pPr algn="ctr">
              <a:buClr>
                <a:schemeClr val="tx1">
                  <a:shade val="95000"/>
                </a:schemeClr>
              </a:buClr>
              <a:defRPr/>
            </a:pPr>
            <a:r>
              <a:rPr lang="en-US" sz="2400" b="1"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Assistant </a:t>
            </a:r>
            <a:r>
              <a:rPr lang="en-US" sz="24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Teacher (</a:t>
            </a:r>
            <a:r>
              <a:rPr lang="en-US" sz="24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Eng</a:t>
            </a:r>
            <a:r>
              <a:rPr lang="en-US" sz="24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a:t>
            </a:r>
          </a:p>
          <a:p>
            <a:pPr algn="ctr">
              <a:buClr>
                <a:schemeClr val="tx1">
                  <a:shade val="95000"/>
                </a:schemeClr>
              </a:buClr>
              <a:defRPr/>
            </a:pPr>
            <a:r>
              <a:rPr lang="en-US" sz="24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Majhira</a:t>
            </a:r>
            <a:r>
              <a:rPr lang="en-US" sz="24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Model High School</a:t>
            </a:r>
          </a:p>
          <a:p>
            <a:pPr algn="ctr">
              <a:buClr>
                <a:schemeClr val="tx1">
                  <a:shade val="95000"/>
                </a:schemeClr>
              </a:buClr>
              <a:defRPr/>
            </a:pPr>
            <a:r>
              <a:rPr lang="en-US" sz="24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Shajahanpur</a:t>
            </a:r>
            <a:r>
              <a:rPr lang="en-US" sz="24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Bogura</a:t>
            </a:r>
            <a:r>
              <a:rPr lang="en-US" sz="24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a:t>
            </a:r>
          </a:p>
          <a:p>
            <a:pPr algn="ctr">
              <a:buClr>
                <a:schemeClr val="tx1">
                  <a:shade val="95000"/>
                </a:schemeClr>
              </a:buClr>
              <a:defRPr/>
            </a:pPr>
            <a:r>
              <a:rPr lang="en-US" sz="24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Mo. No: </a:t>
            </a:r>
            <a:r>
              <a:rPr lang="en-US" sz="2400" b="1"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01719-944601</a:t>
            </a:r>
          </a:p>
          <a:p>
            <a:pPr algn="ctr">
              <a:buClr>
                <a:schemeClr val="tx1">
                  <a:shade val="95000"/>
                </a:schemeClr>
              </a:buClr>
              <a:defRPr/>
            </a:pPr>
            <a:r>
              <a:rPr lang="en-US" sz="2300" b="1"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Email:alam2014jahangir@gmail.com</a:t>
            </a:r>
            <a:endParaRPr lang="en-US" sz="2300" b="1" dirty="0">
              <a:solidFill>
                <a:schemeClr val="tx1"/>
              </a:solidFill>
              <a:effectLst>
                <a:outerShdw blurRad="38100" dist="38100" dir="2700000" algn="tl">
                  <a:srgbClr val="000000">
                    <a:alpha val="43137"/>
                  </a:srgbClr>
                </a:outerShdw>
              </a:effectLst>
              <a:latin typeface="Book Antiqua" pitchFamily="18" charset="0"/>
            </a:endParaRPr>
          </a:p>
        </p:txBody>
      </p:sp>
      <p:sp>
        <p:nvSpPr>
          <p:cNvPr id="4" name="Rounded Rectangle 3"/>
          <p:cNvSpPr/>
          <p:nvPr/>
        </p:nvSpPr>
        <p:spPr>
          <a:xfrm>
            <a:off x="4833257" y="4223657"/>
            <a:ext cx="5529944" cy="2438400"/>
          </a:xfrm>
          <a:prstGeom prst="roundRect">
            <a:avLst/>
          </a:prstGeom>
          <a:noFill/>
          <a:ln w="38100" cmpd="dbl">
            <a:solidFill>
              <a:schemeClr val="tx1"/>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3200" dirty="0" smtClean="0">
              <a:solidFill>
                <a:schemeClr val="tx1"/>
              </a:solidFill>
              <a:effectLst>
                <a:outerShdw blurRad="38100" dist="38100" dir="2700000" algn="tl">
                  <a:srgbClr val="000000">
                    <a:alpha val="43137"/>
                  </a:srgbClr>
                </a:outerShdw>
              </a:effectLst>
              <a:latin typeface="Book Antiqua" pitchFamily="18" charset="0"/>
            </a:endParaRPr>
          </a:p>
          <a:p>
            <a:pPr algn="ctr"/>
            <a:r>
              <a:rPr lang="en-US" sz="3200" b="1" dirty="0" smtClean="0">
                <a:solidFill>
                  <a:schemeClr val="tx1"/>
                </a:solidFill>
                <a:effectLst>
                  <a:outerShdw blurRad="38100" dist="38100" dir="2700000" algn="tl">
                    <a:srgbClr val="000000">
                      <a:alpha val="43137"/>
                    </a:srgbClr>
                  </a:outerShdw>
                </a:effectLst>
                <a:latin typeface="Book Antiqua" pitchFamily="18" charset="0"/>
              </a:rPr>
              <a:t>Class-ix &amp; x </a:t>
            </a:r>
          </a:p>
          <a:p>
            <a:pPr algn="ctr"/>
            <a:r>
              <a:rPr lang="en-US" sz="3200" dirty="0" smtClean="0">
                <a:solidFill>
                  <a:schemeClr val="tx1"/>
                </a:solidFill>
                <a:effectLst>
                  <a:outerShdw blurRad="38100" dist="38100" dir="2700000" algn="tl">
                    <a:srgbClr val="000000">
                      <a:alpha val="43137"/>
                    </a:srgbClr>
                  </a:outerShdw>
                </a:effectLst>
                <a:latin typeface="Book Antiqua" pitchFamily="18" charset="0"/>
              </a:rPr>
              <a:t>English 1</a:t>
            </a:r>
            <a:r>
              <a:rPr lang="en-US" sz="3200" baseline="30000" dirty="0" smtClean="0">
                <a:solidFill>
                  <a:schemeClr val="tx1"/>
                </a:solidFill>
                <a:effectLst>
                  <a:outerShdw blurRad="38100" dist="38100" dir="2700000" algn="tl">
                    <a:srgbClr val="000000">
                      <a:alpha val="43137"/>
                    </a:srgbClr>
                  </a:outerShdw>
                </a:effectLst>
                <a:latin typeface="Book Antiqua" pitchFamily="18" charset="0"/>
              </a:rPr>
              <a:t>st</a:t>
            </a:r>
            <a:r>
              <a:rPr lang="en-US" sz="3200" dirty="0" smtClean="0">
                <a:solidFill>
                  <a:schemeClr val="tx1"/>
                </a:solidFill>
                <a:effectLst>
                  <a:outerShdw blurRad="38100" dist="38100" dir="2700000" algn="tl">
                    <a:srgbClr val="000000">
                      <a:alpha val="43137"/>
                    </a:srgbClr>
                  </a:outerShdw>
                </a:effectLst>
                <a:latin typeface="Book Antiqua" pitchFamily="18" charset="0"/>
              </a:rPr>
              <a:t> Paper</a:t>
            </a:r>
          </a:p>
          <a:p>
            <a:pPr algn="ctr"/>
            <a:r>
              <a:rPr lang="en-US" sz="3200" dirty="0" smtClean="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Unit-5, Lesson-1</a:t>
            </a:r>
          </a:p>
          <a:p>
            <a:pPr algn="ctr"/>
            <a:r>
              <a:rPr lang="en-US" sz="3200" dirty="0" smtClean="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Time: 50 minutes.</a:t>
            </a:r>
          </a:p>
          <a:p>
            <a:pPr algn="ctr"/>
            <a:endParaRPr lang="en-US" sz="3200" dirty="0">
              <a:solidFill>
                <a:schemeClr val="tx1"/>
              </a:solidFill>
              <a:effectLst>
                <a:outerShdw blurRad="38100" dist="38100" dir="2700000" algn="tl">
                  <a:srgbClr val="000000">
                    <a:alpha val="43137"/>
                  </a:srgbClr>
                </a:outerShdw>
              </a:effectLst>
              <a:latin typeface="Book Antiqua" pitchFamily="18" charset="0"/>
            </a:endParaRPr>
          </a:p>
        </p:txBody>
      </p:sp>
      <p:sp>
        <p:nvSpPr>
          <p:cNvPr id="5" name="Rounded Rectangle 4"/>
          <p:cNvSpPr/>
          <p:nvPr/>
        </p:nvSpPr>
        <p:spPr>
          <a:xfrm>
            <a:off x="1617785" y="186184"/>
            <a:ext cx="8229600" cy="77086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ctr"/>
            <a:r>
              <a:rPr lang="en-US" sz="3600" b="1" dirty="0">
                <a:solidFill>
                  <a:schemeClr val="tx1"/>
                </a:solidFill>
                <a:effectLst>
                  <a:outerShdw blurRad="38100" dist="38100" dir="2700000" algn="tl">
                    <a:srgbClr val="000000">
                      <a:alpha val="43137"/>
                    </a:srgbClr>
                  </a:outerShdw>
                </a:effectLst>
                <a:latin typeface="Book Antiqua" pitchFamily="18" charset="0"/>
              </a:rPr>
              <a:t>Introduction of the teacher &amp; class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317" y="1607941"/>
            <a:ext cx="3659243" cy="431206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254838418"/>
      </p:ext>
    </p:extLst>
  </p:cSld>
  <p:clrMapOvr>
    <a:masterClrMapping/>
  </p:clrMapOvr>
  <p:transition spd="med">
    <p:strips/>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0917" y="118051"/>
            <a:ext cx="10996910" cy="6863417"/>
          </a:xfrm>
          <a:prstGeom prst="rect">
            <a:avLst/>
          </a:prstGeom>
        </p:spPr>
        <p:txBody>
          <a:bodyPr wrap="square">
            <a:spAutoFit/>
          </a:bodyPr>
          <a:lstStyle/>
          <a:p>
            <a:pPr algn="just"/>
            <a:r>
              <a:rPr lang="en-US" sz="2200" b="1" dirty="0">
                <a:solidFill>
                  <a:schemeClr val="bg1">
                    <a:lumMod val="85000"/>
                  </a:schemeClr>
                </a:solidFill>
                <a:latin typeface="Times New Roman" panose="02020603050405020304" pitchFamily="18" charset="0"/>
                <a:cs typeface="Times New Roman" panose="02020603050405020304" pitchFamily="18" charset="0"/>
              </a:rPr>
              <a:t>Meherjan lives in a slum on the </a:t>
            </a:r>
            <a:r>
              <a:rPr lang="en-US" sz="2200" b="1" dirty="0" err="1">
                <a:solidFill>
                  <a:schemeClr val="bg1">
                    <a:lumMod val="85000"/>
                  </a:schemeClr>
                </a:solidFill>
                <a:latin typeface="Times New Roman" panose="02020603050405020304" pitchFamily="18" charset="0"/>
                <a:cs typeface="Times New Roman" panose="02020603050405020304" pitchFamily="18" charset="0"/>
              </a:rPr>
              <a:t>Sirajgonj</a:t>
            </a:r>
            <a:r>
              <a:rPr lang="en-US" sz="2200" b="1" dirty="0">
                <a:solidFill>
                  <a:schemeClr val="bg1">
                    <a:lumMod val="85000"/>
                  </a:schemeClr>
                </a:solidFill>
                <a:latin typeface="Times New Roman" panose="02020603050405020304" pitchFamily="18" charset="0"/>
                <a:cs typeface="Times New Roman" panose="02020603050405020304" pitchFamily="18" charset="0"/>
              </a:rPr>
              <a:t> Town Protection Embankment. Her polythene roofed shelter looks like a cage. She is nearly 45 but looks more than her age. In front of her shelter, she is trying to make a fire to cook the day’s only meal. Her weak hands tremble as she adds  some fallen leaves and straw to the fire. The whispering wind from the river </a:t>
            </a:r>
            <a:r>
              <a:rPr lang="en-US" sz="2200" b="1" dirty="0" err="1">
                <a:solidFill>
                  <a:schemeClr val="bg1">
                    <a:lumMod val="85000"/>
                  </a:schemeClr>
                </a:solidFill>
                <a:latin typeface="Times New Roman" panose="02020603050405020304" pitchFamily="18" charset="0"/>
                <a:cs typeface="Times New Roman" panose="02020603050405020304" pitchFamily="18" charset="0"/>
              </a:rPr>
              <a:t>Jamuna</a:t>
            </a:r>
            <a:r>
              <a:rPr lang="en-US" sz="2200" b="1" dirty="0">
                <a:solidFill>
                  <a:schemeClr val="bg1">
                    <a:lumMod val="85000"/>
                  </a:schemeClr>
                </a:solidFill>
                <a:latin typeface="Times New Roman" panose="02020603050405020304" pitchFamily="18" charset="0"/>
                <a:cs typeface="Times New Roman" panose="02020603050405020304" pitchFamily="18" charset="0"/>
              </a:rPr>
              <a:t> makes the fire unsteady. The dancing of the flames reminds Meherjan of the turmoil in her life.  </a:t>
            </a:r>
            <a:r>
              <a:rPr lang="en-US" sz="2200" b="1" dirty="0" smtClean="0">
                <a:solidFill>
                  <a:schemeClr val="bg1">
                    <a:lumMod val="85000"/>
                  </a:schemeClr>
                </a:solidFill>
                <a:latin typeface="Times New Roman" panose="02020603050405020304" pitchFamily="18" charset="0"/>
                <a:cs typeface="Times New Roman" panose="02020603050405020304" pitchFamily="18" charset="0"/>
              </a:rPr>
              <a:t> Not </a:t>
            </a:r>
            <a:r>
              <a:rPr lang="en-US" sz="2200" b="1" dirty="0">
                <a:solidFill>
                  <a:schemeClr val="bg1">
                    <a:lumMod val="85000"/>
                  </a:schemeClr>
                </a:solidFill>
                <a:latin typeface="Times New Roman" panose="02020603050405020304" pitchFamily="18" charset="0"/>
                <a:cs typeface="Times New Roman" panose="02020603050405020304" pitchFamily="18" charset="0"/>
              </a:rPr>
              <a:t>long ago Meherjan </a:t>
            </a:r>
            <a:r>
              <a:rPr lang="en-US" sz="2200" b="1" dirty="0" smtClean="0">
                <a:solidFill>
                  <a:schemeClr val="bg1">
                    <a:lumMod val="85000"/>
                  </a:schemeClr>
                </a:solidFill>
                <a:latin typeface="Times New Roman" panose="02020603050405020304" pitchFamily="18" charset="0"/>
                <a:cs typeface="Times New Roman" panose="02020603050405020304" pitchFamily="18" charset="0"/>
              </a:rPr>
              <a:t>had everything-</a:t>
            </a:r>
            <a:r>
              <a:rPr lang="en-US" sz="2200" b="1" dirty="0">
                <a:solidFill>
                  <a:schemeClr val="bg1">
                    <a:lumMod val="85000"/>
                  </a:schemeClr>
                </a:solidFill>
                <a:latin typeface="Times New Roman" panose="02020603050405020304" pitchFamily="18" charset="0"/>
                <a:cs typeface="Times New Roman" panose="02020603050405020304" pitchFamily="18" charset="0"/>
              </a:rPr>
              <a:t>-- a family, cultivable land and cattle. The erosion of the </a:t>
            </a:r>
            <a:r>
              <a:rPr lang="en-US" sz="2200" b="1" dirty="0" err="1">
                <a:solidFill>
                  <a:schemeClr val="bg1">
                    <a:lumMod val="85000"/>
                  </a:schemeClr>
                </a:solidFill>
                <a:latin typeface="Times New Roman" panose="02020603050405020304" pitchFamily="18" charset="0"/>
                <a:cs typeface="Times New Roman" panose="02020603050405020304" pitchFamily="18" charset="0"/>
              </a:rPr>
              <a:t>Jamuna</a:t>
            </a:r>
            <a:r>
              <a:rPr lang="en-US" sz="2200" b="1" dirty="0">
                <a:solidFill>
                  <a:schemeClr val="bg1">
                    <a:lumMod val="85000"/>
                  </a:schemeClr>
                </a:solidFill>
                <a:latin typeface="Times New Roman" panose="02020603050405020304" pitchFamily="18" charset="0"/>
                <a:cs typeface="Times New Roman" panose="02020603050405020304" pitchFamily="18" charset="0"/>
              </a:rPr>
              <a:t> consumed gradually all her landed property. It finally claimed her last shelter during the last monsoon. It took the river only a day to demolish </a:t>
            </a:r>
            <a:r>
              <a:rPr lang="en-US" sz="2200" b="1" dirty="0" err="1">
                <a:solidFill>
                  <a:schemeClr val="bg1">
                    <a:lumMod val="85000"/>
                  </a:schemeClr>
                </a:solidFill>
                <a:latin typeface="Times New Roman" panose="02020603050405020304" pitchFamily="18" charset="0"/>
                <a:cs typeface="Times New Roman" panose="02020603050405020304" pitchFamily="18" charset="0"/>
              </a:rPr>
              <a:t>Meher’s</a:t>
            </a:r>
            <a:r>
              <a:rPr lang="en-US" sz="2200" b="1" dirty="0">
                <a:solidFill>
                  <a:schemeClr val="bg1">
                    <a:lumMod val="85000"/>
                  </a:schemeClr>
                </a:solidFill>
                <a:latin typeface="Times New Roman" panose="02020603050405020304" pitchFamily="18" charset="0"/>
                <a:cs typeface="Times New Roman" panose="02020603050405020304" pitchFamily="18" charset="0"/>
              </a:rPr>
              <a:t> house, trees, vegetable garden and the bamboo bush. She had a happy family once. Over the years, she lost her husband and her family to diseases that cruel hunger and poverty brought to the family. Now, she is the only one left to live on with the loss and the pain. The greedy </a:t>
            </a:r>
            <a:r>
              <a:rPr lang="en-US" sz="2200" b="1" dirty="0" err="1">
                <a:solidFill>
                  <a:schemeClr val="bg1">
                    <a:lumMod val="85000"/>
                  </a:schemeClr>
                </a:solidFill>
                <a:latin typeface="Times New Roman" panose="02020603050405020304" pitchFamily="18" charset="0"/>
                <a:cs typeface="Times New Roman" panose="02020603050405020304" pitchFamily="18" charset="0"/>
              </a:rPr>
              <a:t>Jamuna</a:t>
            </a:r>
            <a:r>
              <a:rPr lang="en-US" sz="2200" b="1" dirty="0">
                <a:solidFill>
                  <a:schemeClr val="bg1">
                    <a:lumMod val="85000"/>
                  </a:schemeClr>
                </a:solidFill>
                <a:latin typeface="Times New Roman" panose="02020603050405020304" pitchFamily="18" charset="0"/>
                <a:cs typeface="Times New Roman" panose="02020603050405020304" pitchFamily="18" charset="0"/>
              </a:rPr>
              <a:t> has shattered her dreams and happiness.</a:t>
            </a:r>
          </a:p>
          <a:p>
            <a:pPr algn="just"/>
            <a:r>
              <a:rPr lang="en-US" sz="2200" b="1" dirty="0">
                <a:solidFill>
                  <a:schemeClr val="bg1">
                    <a:lumMod val="85000"/>
                  </a:schemeClr>
                </a:solidFill>
                <a:latin typeface="Times New Roman" panose="02020603050405020304" pitchFamily="18" charset="0"/>
                <a:cs typeface="Times New Roman" panose="02020603050405020304" pitchFamily="18" charset="0"/>
              </a:rPr>
              <a:t>There are thousand others waiting to share the same fate with Meherjan.  Bangladesh is a land of rivers that affect its people. Erosion is a harsh reality for the people living along the river banks. During each monsoon many more villages are threatened by the roaring of rivers like the </a:t>
            </a:r>
            <a:r>
              <a:rPr lang="en-US" sz="2200" b="1" dirty="0" err="1">
                <a:solidFill>
                  <a:schemeClr val="bg1">
                    <a:lumMod val="85000"/>
                  </a:schemeClr>
                </a:solidFill>
                <a:latin typeface="Times New Roman" panose="02020603050405020304" pitchFamily="18" charset="0"/>
                <a:cs typeface="Times New Roman" panose="02020603050405020304" pitchFamily="18" charset="0"/>
              </a:rPr>
              <a:t>Jamuna</a:t>
            </a:r>
            <a:r>
              <a:rPr lang="en-US" sz="2200" b="1" dirty="0">
                <a:solidFill>
                  <a:schemeClr val="bg1">
                    <a:lumMod val="85000"/>
                  </a:schemeClr>
                </a:solidFill>
                <a:latin typeface="Times New Roman" panose="02020603050405020304" pitchFamily="18" charset="0"/>
                <a:cs typeface="Times New Roman" panose="02020603050405020304" pitchFamily="18" charset="0"/>
              </a:rPr>
              <a:t>, the Padma and the </a:t>
            </a:r>
            <a:r>
              <a:rPr lang="en-US" sz="2200" b="1" dirty="0" err="1">
                <a:solidFill>
                  <a:schemeClr val="bg1">
                    <a:lumMod val="85000"/>
                  </a:schemeClr>
                </a:solidFill>
                <a:latin typeface="Times New Roman" panose="02020603050405020304" pitchFamily="18" charset="0"/>
                <a:cs typeface="Times New Roman" panose="02020603050405020304" pitchFamily="18" charset="0"/>
              </a:rPr>
              <a:t>Meghna</a:t>
            </a:r>
            <a:r>
              <a:rPr lang="en-US" sz="2200" b="1" dirty="0">
                <a:solidFill>
                  <a:schemeClr val="bg1">
                    <a:lumMod val="85000"/>
                  </a:schemeClr>
                </a:solidFill>
                <a:latin typeface="Times New Roman" panose="02020603050405020304" pitchFamily="18" charset="0"/>
                <a:cs typeface="Times New Roman" panose="02020603050405020304" pitchFamily="18" charset="0"/>
              </a:rPr>
              <a:t>. It is estimated that river erosion makes at least 100,000 people homeless every year in Bangladesh. In </a:t>
            </a:r>
            <a:r>
              <a:rPr lang="en-US" sz="2200" b="1" dirty="0" smtClean="0">
                <a:solidFill>
                  <a:schemeClr val="bg1">
                    <a:lumMod val="85000"/>
                  </a:schemeClr>
                </a:solidFill>
                <a:latin typeface="Times New Roman" panose="02020603050405020304" pitchFamily="18" charset="0"/>
                <a:cs typeface="Times New Roman" panose="02020603050405020304" pitchFamily="18" charset="0"/>
              </a:rPr>
              <a:t> fact</a:t>
            </a:r>
            <a:r>
              <a:rPr lang="en-US" sz="2200" b="1" dirty="0">
                <a:solidFill>
                  <a:schemeClr val="bg1">
                    <a:lumMod val="85000"/>
                  </a:schemeClr>
                </a:solidFill>
                <a:latin typeface="Times New Roman" panose="02020603050405020304" pitchFamily="18" charset="0"/>
                <a:cs typeface="Times New Roman" panose="02020603050405020304" pitchFamily="18" charset="0"/>
              </a:rPr>
              <a:t>, river erosion is one of the main dangers caused by climate change. If we can’t take prompt actions to adapt to climate change, there will be thousands of more </a:t>
            </a:r>
            <a:r>
              <a:rPr lang="en-US" sz="2200" b="1" dirty="0" err="1">
                <a:solidFill>
                  <a:schemeClr val="bg1">
                    <a:lumMod val="85000"/>
                  </a:schemeClr>
                </a:solidFill>
                <a:latin typeface="Times New Roman" panose="02020603050405020304" pitchFamily="18" charset="0"/>
                <a:cs typeface="Times New Roman" panose="02020603050405020304" pitchFamily="18" charset="0"/>
              </a:rPr>
              <a:t>Meherjans</a:t>
            </a:r>
            <a:r>
              <a:rPr lang="en-US" sz="2200" b="1" dirty="0">
                <a:solidFill>
                  <a:schemeClr val="bg1">
                    <a:lumMod val="85000"/>
                  </a:schemeClr>
                </a:solidFill>
                <a:latin typeface="Times New Roman" panose="02020603050405020304" pitchFamily="18" charset="0"/>
                <a:cs typeface="Times New Roman" panose="02020603050405020304" pitchFamily="18" charset="0"/>
              </a:rPr>
              <a:t> in our towns and villages every year.</a:t>
            </a:r>
          </a:p>
        </p:txBody>
      </p:sp>
      <p:sp>
        <p:nvSpPr>
          <p:cNvPr id="3" name="Rectangle 2"/>
          <p:cNvSpPr/>
          <p:nvPr/>
        </p:nvSpPr>
        <p:spPr>
          <a:xfrm>
            <a:off x="200917" y="118051"/>
            <a:ext cx="10996910" cy="6863417"/>
          </a:xfrm>
          <a:prstGeom prst="rect">
            <a:avLst/>
          </a:prstGeom>
        </p:spPr>
        <p:txBody>
          <a:bodyPr wrap="square">
            <a:spAutoFit/>
          </a:bodyPr>
          <a:lstStyle/>
          <a:p>
            <a:pPr algn="just"/>
            <a:r>
              <a:rPr lang="en-US" sz="2200" b="1" dirty="0">
                <a:latin typeface="Times New Roman" panose="02020603050405020304" pitchFamily="18" charset="0"/>
                <a:cs typeface="Times New Roman" panose="02020603050405020304" pitchFamily="18" charset="0"/>
              </a:rPr>
              <a:t>Meherjan lives in a slum on the </a:t>
            </a:r>
            <a:r>
              <a:rPr lang="en-US" sz="2200" b="1" dirty="0" err="1">
                <a:latin typeface="Times New Roman" panose="02020603050405020304" pitchFamily="18" charset="0"/>
                <a:cs typeface="Times New Roman" panose="02020603050405020304" pitchFamily="18" charset="0"/>
              </a:rPr>
              <a:t>Sirajgonj</a:t>
            </a:r>
            <a:r>
              <a:rPr lang="en-US" sz="2200" b="1" dirty="0">
                <a:latin typeface="Times New Roman" panose="02020603050405020304" pitchFamily="18" charset="0"/>
                <a:cs typeface="Times New Roman" panose="02020603050405020304" pitchFamily="18" charset="0"/>
              </a:rPr>
              <a:t> Town Protection Embankment. Her polythene roofed shelter looks like a cage. She is nearly 45 but looks more than her age. In front of her shelter, she is trying to make a fire to cook the day’s only meal. Her weak hands tremble as she adds  some fallen leaves and straw to the fire. The whispering wind from the river </a:t>
            </a:r>
            <a:r>
              <a:rPr lang="en-US" sz="2200" b="1" dirty="0" err="1">
                <a:latin typeface="Times New Roman" panose="02020603050405020304" pitchFamily="18" charset="0"/>
                <a:cs typeface="Times New Roman" panose="02020603050405020304" pitchFamily="18" charset="0"/>
              </a:rPr>
              <a:t>Jamuna</a:t>
            </a:r>
            <a:r>
              <a:rPr lang="en-US" sz="2200" b="1" dirty="0">
                <a:latin typeface="Times New Roman" panose="02020603050405020304" pitchFamily="18" charset="0"/>
                <a:cs typeface="Times New Roman" panose="02020603050405020304" pitchFamily="18" charset="0"/>
              </a:rPr>
              <a:t> makes the fire unsteady. The dancing of the flames reminds Meherjan of the turmoil in her life.  </a:t>
            </a:r>
            <a:r>
              <a:rPr lang="en-US" sz="2200" b="1" dirty="0" smtClean="0">
                <a:latin typeface="Times New Roman" panose="02020603050405020304" pitchFamily="18" charset="0"/>
                <a:cs typeface="Times New Roman" panose="02020603050405020304" pitchFamily="18" charset="0"/>
              </a:rPr>
              <a:t> Not </a:t>
            </a:r>
            <a:r>
              <a:rPr lang="en-US" sz="2200" b="1" dirty="0">
                <a:latin typeface="Times New Roman" panose="02020603050405020304" pitchFamily="18" charset="0"/>
                <a:cs typeface="Times New Roman" panose="02020603050405020304" pitchFamily="18" charset="0"/>
              </a:rPr>
              <a:t>long ago Meherjan </a:t>
            </a:r>
            <a:r>
              <a:rPr lang="en-US" sz="2200" b="1" dirty="0" smtClean="0">
                <a:latin typeface="Times New Roman" panose="02020603050405020304" pitchFamily="18" charset="0"/>
                <a:cs typeface="Times New Roman" panose="02020603050405020304" pitchFamily="18" charset="0"/>
              </a:rPr>
              <a:t>had everything-</a:t>
            </a:r>
            <a:r>
              <a:rPr lang="en-US" sz="2200" b="1" dirty="0">
                <a:latin typeface="Times New Roman" panose="02020603050405020304" pitchFamily="18" charset="0"/>
                <a:cs typeface="Times New Roman" panose="02020603050405020304" pitchFamily="18" charset="0"/>
              </a:rPr>
              <a:t>-- a family, cultivable land and cattle. The erosion of the </a:t>
            </a:r>
            <a:r>
              <a:rPr lang="en-US" sz="2200" b="1" dirty="0" err="1">
                <a:latin typeface="Times New Roman" panose="02020603050405020304" pitchFamily="18" charset="0"/>
                <a:cs typeface="Times New Roman" panose="02020603050405020304" pitchFamily="18" charset="0"/>
              </a:rPr>
              <a:t>Jamuna</a:t>
            </a:r>
            <a:r>
              <a:rPr lang="en-US" sz="2200" b="1" dirty="0">
                <a:latin typeface="Times New Roman" panose="02020603050405020304" pitchFamily="18" charset="0"/>
                <a:cs typeface="Times New Roman" panose="02020603050405020304" pitchFamily="18" charset="0"/>
              </a:rPr>
              <a:t> consumed gradually all her landed property. It finally claimed her last shelter during the last monsoon. It took the river only a day to demolish </a:t>
            </a:r>
            <a:r>
              <a:rPr lang="en-US" sz="2200" b="1" dirty="0" err="1">
                <a:latin typeface="Times New Roman" panose="02020603050405020304" pitchFamily="18" charset="0"/>
                <a:cs typeface="Times New Roman" panose="02020603050405020304" pitchFamily="18" charset="0"/>
              </a:rPr>
              <a:t>Meher’s</a:t>
            </a:r>
            <a:r>
              <a:rPr lang="en-US" sz="2200" b="1" dirty="0">
                <a:latin typeface="Times New Roman" panose="02020603050405020304" pitchFamily="18" charset="0"/>
                <a:cs typeface="Times New Roman" panose="02020603050405020304" pitchFamily="18" charset="0"/>
              </a:rPr>
              <a:t> house, trees, vegetable garden and the bamboo bush. She had a happy family once. Over the years, she lost her husband and her family to diseases that cruel hunger and poverty brought to the family. Now, she is the only one left to live on with the loss and the pain. The greedy </a:t>
            </a:r>
            <a:r>
              <a:rPr lang="en-US" sz="2200" b="1" dirty="0" err="1">
                <a:latin typeface="Times New Roman" panose="02020603050405020304" pitchFamily="18" charset="0"/>
                <a:cs typeface="Times New Roman" panose="02020603050405020304" pitchFamily="18" charset="0"/>
              </a:rPr>
              <a:t>Jamuna</a:t>
            </a:r>
            <a:r>
              <a:rPr lang="en-US" sz="2200" b="1" dirty="0">
                <a:latin typeface="Times New Roman" panose="02020603050405020304" pitchFamily="18" charset="0"/>
                <a:cs typeface="Times New Roman" panose="02020603050405020304" pitchFamily="18" charset="0"/>
              </a:rPr>
              <a:t> has shattered her dreams and happiness.</a:t>
            </a:r>
          </a:p>
          <a:p>
            <a:pPr algn="just"/>
            <a:r>
              <a:rPr lang="en-US" sz="2200" b="1" dirty="0">
                <a:latin typeface="Times New Roman" panose="02020603050405020304" pitchFamily="18" charset="0"/>
                <a:cs typeface="Times New Roman" panose="02020603050405020304" pitchFamily="18" charset="0"/>
              </a:rPr>
              <a:t>There are thousand others waiting to share the same fate with Meherjan.  Bangladesh is a land of rivers that affect its people. Erosion is a harsh reality for the people living along the river banks. During each monsoon many more villages are threatened by the roaring of rivers like the </a:t>
            </a:r>
            <a:r>
              <a:rPr lang="en-US" sz="2200" b="1" dirty="0" err="1">
                <a:latin typeface="Times New Roman" panose="02020603050405020304" pitchFamily="18" charset="0"/>
                <a:cs typeface="Times New Roman" panose="02020603050405020304" pitchFamily="18" charset="0"/>
              </a:rPr>
              <a:t>Jamuna</a:t>
            </a:r>
            <a:r>
              <a:rPr lang="en-US" sz="2200" b="1" dirty="0">
                <a:latin typeface="Times New Roman" panose="02020603050405020304" pitchFamily="18" charset="0"/>
                <a:cs typeface="Times New Roman" panose="02020603050405020304" pitchFamily="18" charset="0"/>
              </a:rPr>
              <a:t>, the Padma and the </a:t>
            </a:r>
            <a:r>
              <a:rPr lang="en-US" sz="2200" b="1" dirty="0" err="1">
                <a:latin typeface="Times New Roman" panose="02020603050405020304" pitchFamily="18" charset="0"/>
                <a:cs typeface="Times New Roman" panose="02020603050405020304" pitchFamily="18" charset="0"/>
              </a:rPr>
              <a:t>Meghna</a:t>
            </a:r>
            <a:r>
              <a:rPr lang="en-US" sz="2200" b="1" dirty="0">
                <a:latin typeface="Times New Roman" panose="02020603050405020304" pitchFamily="18" charset="0"/>
                <a:cs typeface="Times New Roman" panose="02020603050405020304" pitchFamily="18" charset="0"/>
              </a:rPr>
              <a:t>. It is estimated that river erosion makes at least 100,000 people homeless every year in Bangladesh. In </a:t>
            </a:r>
            <a:r>
              <a:rPr lang="en-US" sz="2200" b="1" dirty="0" smtClean="0">
                <a:latin typeface="Times New Roman" panose="02020603050405020304" pitchFamily="18" charset="0"/>
                <a:cs typeface="Times New Roman" panose="02020603050405020304" pitchFamily="18" charset="0"/>
              </a:rPr>
              <a:t> fact</a:t>
            </a:r>
            <a:r>
              <a:rPr lang="en-US" sz="2200" b="1" dirty="0">
                <a:latin typeface="Times New Roman" panose="02020603050405020304" pitchFamily="18" charset="0"/>
                <a:cs typeface="Times New Roman" panose="02020603050405020304" pitchFamily="18" charset="0"/>
              </a:rPr>
              <a:t>, river erosion is one of the main dangers caused by climate change. If we can’t take prompt actions to adapt to climate change, there will be thousands of more </a:t>
            </a:r>
            <a:r>
              <a:rPr lang="en-US" sz="2200" b="1" dirty="0" err="1">
                <a:latin typeface="Times New Roman" panose="02020603050405020304" pitchFamily="18" charset="0"/>
                <a:cs typeface="Times New Roman" panose="02020603050405020304" pitchFamily="18" charset="0"/>
              </a:rPr>
              <a:t>Meherjans</a:t>
            </a:r>
            <a:r>
              <a:rPr lang="en-US" sz="2200" b="1" dirty="0">
                <a:latin typeface="Times New Roman" panose="02020603050405020304" pitchFamily="18" charset="0"/>
                <a:cs typeface="Times New Roman" panose="02020603050405020304" pitchFamily="18" charset="0"/>
              </a:rPr>
              <a:t> in our towns and villages every year.</a:t>
            </a:r>
          </a:p>
        </p:txBody>
      </p:sp>
      <p:sp>
        <p:nvSpPr>
          <p:cNvPr id="5" name="Bevel 4"/>
          <p:cNvSpPr/>
          <p:nvPr/>
        </p:nvSpPr>
        <p:spPr>
          <a:xfrm>
            <a:off x="72570" y="72571"/>
            <a:ext cx="11270346" cy="6727374"/>
          </a:xfrm>
          <a:prstGeom prst="bevel">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75047" y="2228851"/>
            <a:ext cx="5813227" cy="1626631"/>
          </a:xfrm>
          <a:prstGeom prst="rect">
            <a:avLst/>
          </a:prstGeom>
          <a:noFill/>
        </p:spPr>
        <p:txBody>
          <a:bodyPr wrap="square" rtlCol="0">
            <a:prstTxWarp prst="textPlain">
              <a:avLst/>
            </a:prstTxWarp>
            <a:spAutoFit/>
            <a:scene3d>
              <a:camera prst="perspectiveHeroicExtremeLeftFacing"/>
              <a:lightRig rig="threePt" dir="t"/>
            </a:scene3d>
          </a:bodyPr>
          <a:lstStyle/>
          <a:p>
            <a:r>
              <a:rPr lang="en-US" b="1" dirty="0" smtClean="0">
                <a:solidFill>
                  <a:srgbClr val="FFFF00"/>
                </a:solidFill>
              </a:rPr>
              <a:t>Silent reading</a:t>
            </a:r>
            <a:endParaRPr lang="en-US" b="1" dirty="0">
              <a:solidFill>
                <a:srgbClr val="FFFF00"/>
              </a:solidFill>
            </a:endParaRPr>
          </a:p>
        </p:txBody>
      </p:sp>
    </p:spTree>
    <p:extLst>
      <p:ext uri="{BB962C8B-B14F-4D97-AF65-F5344CB8AC3E}">
        <p14:creationId xmlns:p14="http://schemas.microsoft.com/office/powerpoint/2010/main" val="3018423930"/>
      </p:ext>
    </p:extLst>
  </p:cSld>
  <p:clrMapOvr>
    <a:masterClrMapping/>
  </p:clrMapOvr>
  <p:transition spd="med">
    <p:cover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grpId="0" nodeType="clickEffect">
                                  <p:stCondLst>
                                    <p:cond delay="0"/>
                                  </p:stCondLst>
                                  <p:childTnLst>
                                    <p:anim calcmode="lin" valueType="num">
                                      <p:cBhvr>
                                        <p:cTn id="6" dur="500"/>
                                        <p:tgtEl>
                                          <p:spTgt spid="6"/>
                                        </p:tgtEl>
                                        <p:attrNameLst>
                                          <p:attrName>ppt_w</p:attrName>
                                        </p:attrNameLst>
                                      </p:cBhvr>
                                      <p:tavLst>
                                        <p:tav tm="0">
                                          <p:val>
                                            <p:strVal val="ppt_w"/>
                                          </p:val>
                                        </p:tav>
                                        <p:tav tm="100000">
                                          <p:val>
                                            <p:fltVal val="0"/>
                                          </p:val>
                                        </p:tav>
                                      </p:tavLst>
                                    </p:anim>
                                    <p:anim calcmode="lin" valueType="num">
                                      <p:cBhvr>
                                        <p:cTn id="7" dur="500"/>
                                        <p:tgtEl>
                                          <p:spTgt spid="6"/>
                                        </p:tgtEl>
                                        <p:attrNameLst>
                                          <p:attrName>ppt_h</p:attrName>
                                        </p:attrNameLst>
                                      </p:cBhvr>
                                      <p:tavLst>
                                        <p:tav tm="0">
                                          <p:val>
                                            <p:strVal val="ppt_h"/>
                                          </p:val>
                                        </p:tav>
                                        <p:tav tm="100000">
                                          <p:val>
                                            <p:fltVal val="0"/>
                                          </p:val>
                                        </p:tav>
                                      </p:tavLst>
                                    </p:anim>
                                    <p:set>
                                      <p:cBhvr>
                                        <p:cTn id="8" dur="1" fill="hold">
                                          <p:stCondLst>
                                            <p:cond delay="499"/>
                                          </p:stCondLst>
                                        </p:cTn>
                                        <p:tgtEl>
                                          <p:spTgt spid="6"/>
                                        </p:tgtEl>
                                        <p:attrNameLst>
                                          <p:attrName>style.visibility</p:attrName>
                                        </p:attrNameLst>
                                      </p:cBhvr>
                                      <p:to>
                                        <p:strVal val="hidden"/>
                                      </p:to>
                                    </p:set>
                                  </p:childTnLst>
                                </p:cTn>
                              </p:par>
                              <p:par>
                                <p:cTn id="9" presetID="23" presetClass="exit" presetSubtype="32" fill="hold" grpId="0" nodeType="withEffect">
                                  <p:stCondLst>
                                    <p:cond delay="0"/>
                                  </p:stCondLst>
                                  <p:childTnLst>
                                    <p:anim calcmode="lin" valueType="num">
                                      <p:cBhvr>
                                        <p:cTn id="10" dur="500"/>
                                        <p:tgtEl>
                                          <p:spTgt spid="5"/>
                                        </p:tgtEl>
                                        <p:attrNameLst>
                                          <p:attrName>ppt_w</p:attrName>
                                        </p:attrNameLst>
                                      </p:cBhvr>
                                      <p:tavLst>
                                        <p:tav tm="0">
                                          <p:val>
                                            <p:strVal val="ppt_w"/>
                                          </p:val>
                                        </p:tav>
                                        <p:tav tm="100000">
                                          <p:val>
                                            <p:fltVal val="0"/>
                                          </p:val>
                                        </p:tav>
                                      </p:tavLst>
                                    </p:anim>
                                    <p:anim calcmode="lin" valueType="num">
                                      <p:cBhvr>
                                        <p:cTn id="11" dur="500"/>
                                        <p:tgtEl>
                                          <p:spTgt spid="5"/>
                                        </p:tgtEl>
                                        <p:attrNameLst>
                                          <p:attrName>ppt_h</p:attrName>
                                        </p:attrNameLst>
                                      </p:cBhvr>
                                      <p:tavLst>
                                        <p:tav tm="0">
                                          <p:val>
                                            <p:strVal val="ppt_h"/>
                                          </p:val>
                                        </p:tav>
                                        <p:tav tm="100000">
                                          <p:val>
                                            <p:fltVal val="0"/>
                                          </p:val>
                                        </p:tav>
                                      </p:tavLst>
                                    </p:anim>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1" presetClass="entr" presetSubtype="0" fill="hold" grpId="0" nodeType="clickEffect">
                                  <p:stCondLst>
                                    <p:cond delay="0"/>
                                  </p:stCondLst>
                                  <p:iterate type="wd">
                                    <p:tmPct val="10000"/>
                                  </p:iterate>
                                  <p:childTnLst>
                                    <p:set>
                                      <p:cBhvr>
                                        <p:cTn id="16" dur="1" fill="hold">
                                          <p:stCondLst>
                                            <p:cond delay="0"/>
                                          </p:stCondLst>
                                        </p:cTn>
                                        <p:tgtEl>
                                          <p:spTgt spid="3"/>
                                        </p:tgtEl>
                                        <p:attrNameLst>
                                          <p:attrName>style.visibility</p:attrName>
                                        </p:attrNameLst>
                                      </p:cBhvr>
                                      <p:to>
                                        <p:strVal val="visible"/>
                                      </p:to>
                                    </p:set>
                                    <p:anim calcmode="lin" valueType="num">
                                      <p:cBhvr>
                                        <p:cTn id="17" dur="20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8" dur="2000" fill="hold"/>
                                        <p:tgtEl>
                                          <p:spTgt spid="3"/>
                                        </p:tgtEl>
                                        <p:attrNameLst>
                                          <p:attrName>ppt_y</p:attrName>
                                        </p:attrNameLst>
                                      </p:cBhvr>
                                      <p:tavLst>
                                        <p:tav tm="0">
                                          <p:val>
                                            <p:strVal val="#ppt_y"/>
                                          </p:val>
                                        </p:tav>
                                        <p:tav tm="100000">
                                          <p:val>
                                            <p:strVal val="#ppt_y"/>
                                          </p:val>
                                        </p:tav>
                                      </p:tavLst>
                                    </p:anim>
                                    <p:anim calcmode="lin" valueType="num">
                                      <p:cBhvr>
                                        <p:cTn id="19" dur="20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0" dur="20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1" dur="20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33143" y="2095910"/>
            <a:ext cx="10996857" cy="2677656"/>
          </a:xfrm>
          <a:prstGeom prst="rect">
            <a:avLst/>
          </a:prstGeom>
        </p:spPr>
        <p:txBody>
          <a:bodyPr wrap="square">
            <a:spAutoFit/>
          </a:bodyPr>
          <a:lstStyle/>
          <a:p>
            <a:r>
              <a:rPr lang="en-US" sz="2800" dirty="0" smtClean="0"/>
              <a:t>a) What does </a:t>
            </a:r>
            <a:r>
              <a:rPr lang="en-US" sz="2800" dirty="0" err="1" smtClean="0"/>
              <a:t>Meherjan</a:t>
            </a:r>
            <a:r>
              <a:rPr lang="en-US" sz="2800" dirty="0" smtClean="0"/>
              <a:t> use to make fire for cooking her meals?   </a:t>
            </a:r>
          </a:p>
          <a:p>
            <a:r>
              <a:rPr lang="en-US" sz="2800" dirty="0" smtClean="0"/>
              <a:t>b) What property did </a:t>
            </a:r>
            <a:r>
              <a:rPr lang="en-US" sz="2800" dirty="0" err="1" smtClean="0"/>
              <a:t>Meherjan</a:t>
            </a:r>
            <a:r>
              <a:rPr lang="en-US" sz="2800" dirty="0" smtClean="0"/>
              <a:t> lose due to river erosion?    </a:t>
            </a:r>
          </a:p>
          <a:p>
            <a:r>
              <a:rPr lang="en-US" sz="2800" dirty="0" smtClean="0"/>
              <a:t>c) What do you know about </a:t>
            </a:r>
            <a:r>
              <a:rPr lang="en-US" sz="2800" dirty="0" err="1" smtClean="0"/>
              <a:t>Meherjan’s</a:t>
            </a:r>
            <a:r>
              <a:rPr lang="en-US" sz="2800" dirty="0" smtClean="0"/>
              <a:t> family?   </a:t>
            </a:r>
          </a:p>
          <a:p>
            <a:r>
              <a:rPr lang="en-US" sz="2800" dirty="0" smtClean="0"/>
              <a:t>d) In which season does river erosion most likely occur?    </a:t>
            </a:r>
          </a:p>
          <a:p>
            <a:r>
              <a:rPr lang="en-US" sz="2800" dirty="0" smtClean="0"/>
              <a:t>e) Why is the phrase ‘greedy </a:t>
            </a:r>
            <a:r>
              <a:rPr lang="en-US" sz="2800" dirty="0" err="1" smtClean="0"/>
              <a:t>Jamuna</a:t>
            </a:r>
            <a:r>
              <a:rPr lang="en-US" sz="2800" dirty="0" smtClean="0"/>
              <a:t>’ used to describe the river? What greed   do you notice in the description? </a:t>
            </a:r>
            <a:endParaRPr lang="en-US" sz="2800" dirty="0"/>
          </a:p>
        </p:txBody>
      </p:sp>
      <p:sp>
        <p:nvSpPr>
          <p:cNvPr id="4" name="TextBox 3"/>
          <p:cNvSpPr txBox="1"/>
          <p:nvPr/>
        </p:nvSpPr>
        <p:spPr>
          <a:xfrm>
            <a:off x="3444848" y="72570"/>
            <a:ext cx="3812295" cy="1175657"/>
          </a:xfrm>
          <a:prstGeom prst="rect">
            <a:avLst/>
          </a:prstGeom>
          <a:noFill/>
        </p:spPr>
        <p:txBody>
          <a:bodyPr wrap="square" rtlCol="0">
            <a:prstTxWarp prst="textStop">
              <a:avLst>
                <a:gd name="adj" fmla="val 14286"/>
              </a:avLst>
            </a:prstTxWarp>
            <a:spAutoFit/>
          </a:bodyPr>
          <a:lstStyle/>
          <a:p>
            <a:r>
              <a:rPr lang="en-US" b="1" dirty="0" smtClean="0">
                <a:effectLst>
                  <a:outerShdw blurRad="38100" dist="38100" dir="2700000" algn="tl">
                    <a:srgbClr val="000000">
                      <a:alpha val="43137"/>
                    </a:srgbClr>
                  </a:outerShdw>
                </a:effectLst>
              </a:rPr>
              <a:t>Pair work</a:t>
            </a:r>
            <a:endParaRPr lang="en-US" b="1" dirty="0">
              <a:effectLst>
                <a:outerShdw blurRad="38100" dist="38100" dir="2700000" algn="tl">
                  <a:srgbClr val="000000">
                    <a:alpha val="43137"/>
                  </a:srgbClr>
                </a:outerShdw>
              </a:effectLst>
            </a:endParaRPr>
          </a:p>
        </p:txBody>
      </p:sp>
      <p:sp>
        <p:nvSpPr>
          <p:cNvPr id="5" name="Rectangle 4"/>
          <p:cNvSpPr/>
          <p:nvPr/>
        </p:nvSpPr>
        <p:spPr>
          <a:xfrm>
            <a:off x="403306" y="2048721"/>
            <a:ext cx="7353095" cy="369332"/>
          </a:xfrm>
          <a:prstGeom prst="rect">
            <a:avLst/>
          </a:prstGeom>
        </p:spPr>
        <p:txBody>
          <a:bodyPr wrap="none">
            <a:prstTxWarp prst="textPlain">
              <a:avLst/>
            </a:prstTxWarp>
            <a:spAutoFit/>
          </a:bodyPr>
          <a:lstStyle/>
          <a:p>
            <a:r>
              <a:rPr lang="en-US" dirty="0" smtClean="0"/>
              <a:t>a) </a:t>
            </a:r>
            <a:r>
              <a:rPr lang="en-US" dirty="0" err="1" smtClean="0"/>
              <a:t>Meherjan</a:t>
            </a:r>
            <a:r>
              <a:rPr lang="en-US" dirty="0" smtClean="0"/>
              <a:t> uses some fallen leaves and straw </a:t>
            </a:r>
            <a:r>
              <a:rPr lang="en-US" dirty="0"/>
              <a:t>to make fire for cooking her </a:t>
            </a:r>
            <a:r>
              <a:rPr lang="en-US" dirty="0" smtClean="0"/>
              <a:t>meals</a:t>
            </a:r>
            <a:r>
              <a:rPr lang="en-US" dirty="0"/>
              <a:t>.</a:t>
            </a:r>
          </a:p>
        </p:txBody>
      </p:sp>
      <p:sp>
        <p:nvSpPr>
          <p:cNvPr id="6" name="Rectangle 5"/>
          <p:cNvSpPr/>
          <p:nvPr/>
        </p:nvSpPr>
        <p:spPr>
          <a:xfrm>
            <a:off x="403306" y="2584575"/>
            <a:ext cx="10565346" cy="735707"/>
          </a:xfrm>
          <a:prstGeom prst="rect">
            <a:avLst/>
          </a:prstGeom>
        </p:spPr>
        <p:txBody>
          <a:bodyPr wrap="square">
            <a:prstTxWarp prst="textPlain">
              <a:avLst/>
            </a:prstTxWarp>
            <a:spAutoFit/>
          </a:bodyPr>
          <a:lstStyle/>
          <a:p>
            <a:r>
              <a:rPr lang="en-US" dirty="0" smtClean="0"/>
              <a:t>b) </a:t>
            </a:r>
            <a:r>
              <a:rPr lang="en-US" dirty="0" err="1" smtClean="0"/>
              <a:t>Meherjan</a:t>
            </a:r>
            <a:r>
              <a:rPr lang="en-US" dirty="0" smtClean="0"/>
              <a:t> lost everything includes her  house, cultivable land, cattle, vegetable garden, bamboo bush and family </a:t>
            </a:r>
            <a:r>
              <a:rPr lang="en-US" dirty="0"/>
              <a:t>due to river </a:t>
            </a:r>
            <a:r>
              <a:rPr lang="en-US" dirty="0" smtClean="0"/>
              <a:t>erosion. </a:t>
            </a:r>
            <a:endParaRPr lang="en-US" dirty="0"/>
          </a:p>
        </p:txBody>
      </p:sp>
      <p:sp>
        <p:nvSpPr>
          <p:cNvPr id="7" name="Rectangle 6"/>
          <p:cNvSpPr/>
          <p:nvPr/>
        </p:nvSpPr>
        <p:spPr>
          <a:xfrm>
            <a:off x="403306" y="3486803"/>
            <a:ext cx="10377821" cy="646331"/>
          </a:xfrm>
          <a:prstGeom prst="rect">
            <a:avLst/>
          </a:prstGeom>
        </p:spPr>
        <p:txBody>
          <a:bodyPr wrap="square">
            <a:prstTxWarp prst="textPlain">
              <a:avLst/>
            </a:prstTxWarp>
            <a:spAutoFit/>
          </a:bodyPr>
          <a:lstStyle/>
          <a:p>
            <a:r>
              <a:rPr lang="en-US" dirty="0" smtClean="0"/>
              <a:t>c) </a:t>
            </a:r>
            <a:r>
              <a:rPr lang="en-US" dirty="0" err="1" smtClean="0"/>
              <a:t>Meherjan’s</a:t>
            </a:r>
            <a:r>
              <a:rPr lang="en-US" dirty="0" smtClean="0"/>
              <a:t> lost her family due to river erosion. Her husband, and other family members died of disease that hunger and poverty brought to the family. </a:t>
            </a:r>
            <a:endParaRPr lang="en-US" dirty="0"/>
          </a:p>
        </p:txBody>
      </p:sp>
      <p:sp>
        <p:nvSpPr>
          <p:cNvPr id="8" name="Rectangle 7"/>
          <p:cNvSpPr/>
          <p:nvPr/>
        </p:nvSpPr>
        <p:spPr>
          <a:xfrm>
            <a:off x="403306" y="4299654"/>
            <a:ext cx="4429158" cy="369332"/>
          </a:xfrm>
          <a:prstGeom prst="rect">
            <a:avLst/>
          </a:prstGeom>
        </p:spPr>
        <p:txBody>
          <a:bodyPr wrap="none">
            <a:prstTxWarp prst="textPlain">
              <a:avLst/>
            </a:prstTxWarp>
            <a:spAutoFit/>
          </a:bodyPr>
          <a:lstStyle/>
          <a:p>
            <a:r>
              <a:rPr lang="en-US" dirty="0" smtClean="0"/>
              <a:t>d) </a:t>
            </a:r>
            <a:r>
              <a:rPr lang="en-US" dirty="0"/>
              <a:t>In </a:t>
            </a:r>
            <a:r>
              <a:rPr lang="en-US" dirty="0" smtClean="0"/>
              <a:t>monsoon river </a:t>
            </a:r>
            <a:r>
              <a:rPr lang="en-US" dirty="0"/>
              <a:t>erosion most likely </a:t>
            </a:r>
            <a:r>
              <a:rPr lang="en-US" dirty="0" smtClean="0"/>
              <a:t>occurs.    </a:t>
            </a:r>
            <a:endParaRPr lang="en-US" dirty="0"/>
          </a:p>
        </p:txBody>
      </p:sp>
      <p:sp>
        <p:nvSpPr>
          <p:cNvPr id="9" name="Rectangle 8"/>
          <p:cNvSpPr/>
          <p:nvPr/>
        </p:nvSpPr>
        <p:spPr>
          <a:xfrm>
            <a:off x="403306" y="4825625"/>
            <a:ext cx="10565346" cy="1200329"/>
          </a:xfrm>
          <a:prstGeom prst="rect">
            <a:avLst/>
          </a:prstGeom>
        </p:spPr>
        <p:txBody>
          <a:bodyPr wrap="square">
            <a:prstTxWarp prst="textPlain">
              <a:avLst/>
            </a:prstTxWarp>
            <a:spAutoFit/>
          </a:bodyPr>
          <a:lstStyle/>
          <a:p>
            <a:r>
              <a:rPr lang="en-US" dirty="0" smtClean="0"/>
              <a:t>e) The </a:t>
            </a:r>
            <a:r>
              <a:rPr lang="en-US" dirty="0" err="1" smtClean="0"/>
              <a:t>Jomuna</a:t>
            </a:r>
            <a:r>
              <a:rPr lang="en-US" dirty="0" smtClean="0"/>
              <a:t> took everything away from the people living on the bank of it like </a:t>
            </a:r>
            <a:r>
              <a:rPr lang="en-US" dirty="0" err="1" smtClean="0"/>
              <a:t>Meherjan</a:t>
            </a:r>
            <a:r>
              <a:rPr lang="en-US" dirty="0" smtClean="0"/>
              <a:t>. That is why  the </a:t>
            </a:r>
            <a:r>
              <a:rPr lang="en-US" dirty="0"/>
              <a:t>phrase ‘greedy </a:t>
            </a:r>
            <a:r>
              <a:rPr lang="en-US" dirty="0" err="1"/>
              <a:t>Jamuna</a:t>
            </a:r>
            <a:r>
              <a:rPr lang="en-US" dirty="0"/>
              <a:t>’ used to describe the </a:t>
            </a:r>
            <a:r>
              <a:rPr lang="en-US" dirty="0" smtClean="0"/>
              <a:t>river.  The river </a:t>
            </a:r>
            <a:r>
              <a:rPr lang="en-US" dirty="0" err="1" smtClean="0"/>
              <a:t>Jamuna</a:t>
            </a:r>
            <a:r>
              <a:rPr lang="en-US" dirty="0" smtClean="0"/>
              <a:t> took everything on its way without any reason and it is shown like consumption. </a:t>
            </a:r>
            <a:endParaRPr lang="en-US" dirty="0"/>
          </a:p>
        </p:txBody>
      </p:sp>
      <p:sp>
        <p:nvSpPr>
          <p:cNvPr id="10" name="Rectangle 9"/>
          <p:cNvSpPr/>
          <p:nvPr/>
        </p:nvSpPr>
        <p:spPr>
          <a:xfrm>
            <a:off x="249623" y="1439515"/>
            <a:ext cx="4590675" cy="369332"/>
          </a:xfrm>
          <a:prstGeom prst="rect">
            <a:avLst/>
          </a:prstGeom>
        </p:spPr>
        <p:txBody>
          <a:bodyPr wrap="none">
            <a:prstTxWarp prst="textPlain">
              <a:avLst/>
            </a:prstTxWarp>
            <a:spAutoFit/>
          </a:bodyPr>
          <a:lstStyle/>
          <a:p>
            <a:r>
              <a:rPr lang="en-US" b="1" dirty="0" smtClean="0">
                <a:solidFill>
                  <a:schemeClr val="accent1">
                    <a:lumMod val="50000"/>
                  </a:schemeClr>
                </a:solidFill>
              </a:rPr>
              <a:t>Write answer </a:t>
            </a:r>
            <a:r>
              <a:rPr lang="en-US" b="1" dirty="0">
                <a:solidFill>
                  <a:schemeClr val="accent1">
                    <a:lumMod val="50000"/>
                  </a:schemeClr>
                </a:solidFill>
              </a:rPr>
              <a:t>the following </a:t>
            </a:r>
            <a:r>
              <a:rPr lang="en-US" b="1" dirty="0" smtClean="0">
                <a:solidFill>
                  <a:schemeClr val="accent1">
                    <a:lumMod val="50000"/>
                  </a:schemeClr>
                </a:solidFill>
              </a:rPr>
              <a:t>questions.  </a:t>
            </a:r>
            <a:endParaRPr lang="en-US" b="1" dirty="0">
              <a:solidFill>
                <a:schemeClr val="accent1">
                  <a:lumMod val="50000"/>
                </a:schemeClr>
              </a:solidFill>
            </a:endParaRPr>
          </a:p>
        </p:txBody>
      </p:sp>
      <p:sp>
        <p:nvSpPr>
          <p:cNvPr id="11" name="Rectangle 10"/>
          <p:cNvSpPr/>
          <p:nvPr/>
        </p:nvSpPr>
        <p:spPr>
          <a:xfrm>
            <a:off x="403307" y="1411463"/>
            <a:ext cx="2329570" cy="369332"/>
          </a:xfrm>
          <a:prstGeom prst="rect">
            <a:avLst/>
          </a:prstGeom>
        </p:spPr>
        <p:txBody>
          <a:bodyPr wrap="none">
            <a:prstTxWarp prst="textPlain">
              <a:avLst/>
            </a:prstTxWarp>
            <a:spAutoFit/>
          </a:bodyPr>
          <a:lstStyle/>
          <a:p>
            <a:r>
              <a:rPr lang="en-US" b="1" dirty="0" smtClean="0">
                <a:solidFill>
                  <a:schemeClr val="accent1">
                    <a:lumMod val="50000"/>
                  </a:schemeClr>
                </a:solidFill>
              </a:rPr>
              <a:t>Answers:</a:t>
            </a:r>
            <a:endParaRPr lang="en-US" b="1" dirty="0">
              <a:solidFill>
                <a:schemeClr val="accent1">
                  <a:lumMod val="50000"/>
                </a:schemeClr>
              </a:solidFill>
            </a:endParaRPr>
          </a:p>
        </p:txBody>
      </p:sp>
    </p:spTree>
    <p:extLst>
      <p:ext uri="{BB962C8B-B14F-4D97-AF65-F5344CB8AC3E}">
        <p14:creationId xmlns:p14="http://schemas.microsoft.com/office/powerpoint/2010/main" val="733354201"/>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3" presetClass="exit" presetSubtype="32" fill="hold" grpId="1" nodeType="clickEffect">
                                  <p:stCondLst>
                                    <p:cond delay="0"/>
                                  </p:stCondLst>
                                  <p:childTnLst>
                                    <p:anim calcmode="lin" valueType="num">
                                      <p:cBhvr>
                                        <p:cTn id="14" dur="500"/>
                                        <p:tgtEl>
                                          <p:spTgt spid="3"/>
                                        </p:tgtEl>
                                        <p:attrNameLst>
                                          <p:attrName>ppt_w</p:attrName>
                                        </p:attrNameLst>
                                      </p:cBhvr>
                                      <p:tavLst>
                                        <p:tav tm="0">
                                          <p:val>
                                            <p:strVal val="ppt_w"/>
                                          </p:val>
                                        </p:tav>
                                        <p:tav tm="100000">
                                          <p:val>
                                            <p:fltVal val="0"/>
                                          </p:val>
                                        </p:tav>
                                      </p:tavLst>
                                    </p:anim>
                                    <p:anim calcmode="lin" valueType="num">
                                      <p:cBhvr>
                                        <p:cTn id="15" dur="500"/>
                                        <p:tgtEl>
                                          <p:spTgt spid="3"/>
                                        </p:tgtEl>
                                        <p:attrNameLst>
                                          <p:attrName>ppt_h</p:attrName>
                                        </p:attrNameLst>
                                      </p:cBhvr>
                                      <p:tavLst>
                                        <p:tav tm="0">
                                          <p:val>
                                            <p:strVal val="ppt_h"/>
                                          </p:val>
                                        </p:tav>
                                        <p:tav tm="100000">
                                          <p:val>
                                            <p:fltVal val="0"/>
                                          </p:val>
                                        </p:tav>
                                      </p:tavLst>
                                    </p:anim>
                                    <p:set>
                                      <p:cBhvr>
                                        <p:cTn id="16" dur="1" fill="hold">
                                          <p:stCondLst>
                                            <p:cond delay="499"/>
                                          </p:stCondLst>
                                        </p:cTn>
                                        <p:tgtEl>
                                          <p:spTgt spid="3"/>
                                        </p:tgtEl>
                                        <p:attrNameLst>
                                          <p:attrName>style.visibility</p:attrName>
                                        </p:attrNameLst>
                                      </p:cBhvr>
                                      <p:to>
                                        <p:strVal val="hidden"/>
                                      </p:to>
                                    </p:set>
                                  </p:childTnLst>
                                </p:cTn>
                              </p:par>
                              <p:par>
                                <p:cTn id="17" presetID="23" presetClass="exit" presetSubtype="32" fill="hold" grpId="1" nodeType="withEffect">
                                  <p:stCondLst>
                                    <p:cond delay="0"/>
                                  </p:stCondLst>
                                  <p:childTnLst>
                                    <p:anim calcmode="lin" valueType="num">
                                      <p:cBhvr>
                                        <p:cTn id="18" dur="500"/>
                                        <p:tgtEl>
                                          <p:spTgt spid="10"/>
                                        </p:tgtEl>
                                        <p:attrNameLst>
                                          <p:attrName>ppt_w</p:attrName>
                                        </p:attrNameLst>
                                      </p:cBhvr>
                                      <p:tavLst>
                                        <p:tav tm="0">
                                          <p:val>
                                            <p:strVal val="ppt_w"/>
                                          </p:val>
                                        </p:tav>
                                        <p:tav tm="100000">
                                          <p:val>
                                            <p:fltVal val="0"/>
                                          </p:val>
                                        </p:tav>
                                      </p:tavLst>
                                    </p:anim>
                                    <p:anim calcmode="lin" valueType="num">
                                      <p:cBhvr>
                                        <p:cTn id="19" dur="500"/>
                                        <p:tgtEl>
                                          <p:spTgt spid="10"/>
                                        </p:tgtEl>
                                        <p:attrNameLst>
                                          <p:attrName>ppt_h</p:attrName>
                                        </p:attrNameLst>
                                      </p:cBhvr>
                                      <p:tavLst>
                                        <p:tav tm="0">
                                          <p:val>
                                            <p:strVal val="ppt_h"/>
                                          </p:val>
                                        </p:tav>
                                        <p:tav tm="100000">
                                          <p:val>
                                            <p:fltVal val="0"/>
                                          </p:val>
                                        </p:tav>
                                      </p:tavLst>
                                    </p:anim>
                                    <p:set>
                                      <p:cBhvr>
                                        <p:cTn id="20" dur="1" fill="hold">
                                          <p:stCondLst>
                                            <p:cond delay="499"/>
                                          </p:stCondLst>
                                        </p:cTn>
                                        <p:tgtEl>
                                          <p:spTgt spid="10"/>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500"/>
                                        <p:tgtEl>
                                          <p:spTgt spid="8"/>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left)">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p:bldP spid="6" grpId="0"/>
      <p:bldP spid="7" grpId="0"/>
      <p:bldP spid="8" grpId="0"/>
      <p:bldP spid="9" grpId="0"/>
      <p:bldP spid="10" grpId="0"/>
      <p:bldP spid="10" grpId="1"/>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2356" y="1246050"/>
            <a:ext cx="5326558" cy="2677656"/>
          </a:xfrm>
          <a:prstGeom prst="rect">
            <a:avLst/>
          </a:prstGeom>
        </p:spPr>
        <p:txBody>
          <a:bodyPr wrap="square">
            <a:spAutoFit/>
          </a:bodyPr>
          <a:lstStyle/>
          <a:p>
            <a:pPr marL="342900" indent="-342900">
              <a:buAutoNum type="arabicPeriod"/>
            </a:pPr>
            <a:r>
              <a:rPr lang="en-US" sz="2400" b="1" dirty="0" smtClean="0"/>
              <a:t>Roaring rivers mean- </a:t>
            </a:r>
          </a:p>
          <a:p>
            <a:r>
              <a:rPr lang="en-US" sz="2400" dirty="0" smtClean="0"/>
              <a:t>a </a:t>
            </a:r>
            <a:r>
              <a:rPr lang="en-US" sz="2400" dirty="0"/>
              <a:t>rivers that flow strongly making wild </a:t>
            </a:r>
            <a:r>
              <a:rPr lang="en-US" sz="2400" dirty="0" smtClean="0"/>
              <a:t>sounds. </a:t>
            </a:r>
          </a:p>
          <a:p>
            <a:r>
              <a:rPr lang="en-US" sz="2400" dirty="0" smtClean="0"/>
              <a:t>b </a:t>
            </a:r>
            <a:r>
              <a:rPr lang="en-US" sz="2400" dirty="0"/>
              <a:t>rivers having many rowing boats in </a:t>
            </a:r>
            <a:r>
              <a:rPr lang="en-US" sz="2400" dirty="0" smtClean="0"/>
              <a:t>them. </a:t>
            </a:r>
          </a:p>
          <a:p>
            <a:r>
              <a:rPr lang="en-US" sz="2400" dirty="0" smtClean="0"/>
              <a:t>c </a:t>
            </a:r>
            <a:r>
              <a:rPr lang="en-US" sz="2400" dirty="0"/>
              <a:t>rivers that make people cry </a:t>
            </a:r>
            <a:r>
              <a:rPr lang="en-US" sz="2400" dirty="0" smtClean="0"/>
              <a:t>out.</a:t>
            </a:r>
          </a:p>
          <a:p>
            <a:r>
              <a:rPr lang="en-US" sz="2400" dirty="0" smtClean="0"/>
              <a:t>d </a:t>
            </a:r>
            <a:r>
              <a:rPr lang="en-US" sz="2400" dirty="0"/>
              <a:t>rivers that have noisy </a:t>
            </a:r>
            <a:r>
              <a:rPr lang="en-US" sz="2400" dirty="0" smtClean="0"/>
              <a:t>fishes. </a:t>
            </a:r>
            <a:endParaRPr lang="en-US" sz="2400" dirty="0"/>
          </a:p>
        </p:txBody>
      </p:sp>
      <p:sp>
        <p:nvSpPr>
          <p:cNvPr id="4" name="Rectangle 3"/>
          <p:cNvSpPr/>
          <p:nvPr/>
        </p:nvSpPr>
        <p:spPr>
          <a:xfrm>
            <a:off x="272356" y="3843073"/>
            <a:ext cx="5326558" cy="2677656"/>
          </a:xfrm>
          <a:prstGeom prst="rect">
            <a:avLst/>
          </a:prstGeom>
        </p:spPr>
        <p:txBody>
          <a:bodyPr wrap="square">
            <a:spAutoFit/>
          </a:bodyPr>
          <a:lstStyle/>
          <a:p>
            <a:r>
              <a:rPr lang="en-US" sz="2400" b="1" dirty="0"/>
              <a:t>2. </a:t>
            </a:r>
            <a:r>
              <a:rPr lang="en-US" sz="2400" b="1" dirty="0" smtClean="0"/>
              <a:t>Landed property- </a:t>
            </a:r>
          </a:p>
          <a:p>
            <a:r>
              <a:rPr lang="en-US" sz="2400" dirty="0" smtClean="0"/>
              <a:t>a. a </a:t>
            </a:r>
            <a:r>
              <a:rPr lang="en-US" sz="2400" dirty="0"/>
              <a:t>rented piece of </a:t>
            </a:r>
            <a:r>
              <a:rPr lang="en-US" sz="2400" dirty="0" smtClean="0"/>
              <a:t>land. </a:t>
            </a:r>
          </a:p>
          <a:p>
            <a:r>
              <a:rPr lang="en-US" sz="2400" dirty="0" smtClean="0"/>
              <a:t>b. </a:t>
            </a:r>
            <a:r>
              <a:rPr lang="en-US" sz="2400" dirty="0"/>
              <a:t>a piece of land on the bank of a </a:t>
            </a:r>
            <a:r>
              <a:rPr lang="en-US" sz="2400" dirty="0" smtClean="0"/>
              <a:t>river. </a:t>
            </a:r>
          </a:p>
          <a:p>
            <a:r>
              <a:rPr lang="en-US" sz="2400" dirty="0" smtClean="0"/>
              <a:t>c. </a:t>
            </a:r>
            <a:r>
              <a:rPr lang="en-US" sz="2400" dirty="0"/>
              <a:t>property in the form a source of income to its </a:t>
            </a:r>
            <a:r>
              <a:rPr lang="en-US" sz="2400" dirty="0" smtClean="0"/>
              <a:t>owner. </a:t>
            </a:r>
          </a:p>
          <a:p>
            <a:r>
              <a:rPr lang="en-US" sz="2400" dirty="0" smtClean="0"/>
              <a:t>d. </a:t>
            </a:r>
            <a:r>
              <a:rPr lang="en-US" sz="2400" dirty="0"/>
              <a:t>property used only as an agricultural </a:t>
            </a:r>
            <a:r>
              <a:rPr lang="en-US" sz="2400" dirty="0" smtClean="0"/>
              <a:t>farm. </a:t>
            </a:r>
            <a:endParaRPr lang="en-US" sz="2400" dirty="0"/>
          </a:p>
        </p:txBody>
      </p:sp>
      <p:sp>
        <p:nvSpPr>
          <p:cNvPr id="5" name="Rectangle 4"/>
          <p:cNvSpPr/>
          <p:nvPr/>
        </p:nvSpPr>
        <p:spPr>
          <a:xfrm>
            <a:off x="5715000" y="1430716"/>
            <a:ext cx="5402461" cy="1938992"/>
          </a:xfrm>
          <a:prstGeom prst="rect">
            <a:avLst/>
          </a:prstGeom>
        </p:spPr>
        <p:txBody>
          <a:bodyPr wrap="square">
            <a:spAutoFit/>
          </a:bodyPr>
          <a:lstStyle/>
          <a:p>
            <a:r>
              <a:rPr lang="en-US" sz="2400" b="1" dirty="0" smtClean="0"/>
              <a:t>3. </a:t>
            </a:r>
            <a:r>
              <a:rPr lang="en-US" sz="2400" b="1" dirty="0"/>
              <a:t>whispering </a:t>
            </a:r>
            <a:r>
              <a:rPr lang="en-US" sz="2400" b="1" dirty="0" smtClean="0"/>
              <a:t>wind- </a:t>
            </a:r>
          </a:p>
          <a:p>
            <a:r>
              <a:rPr lang="en-US" sz="2400" dirty="0" smtClean="0"/>
              <a:t>a. </a:t>
            </a:r>
            <a:r>
              <a:rPr lang="en-US" sz="2400" dirty="0"/>
              <a:t>wind that blows from across the </a:t>
            </a:r>
            <a:r>
              <a:rPr lang="en-US" sz="2400" dirty="0" smtClean="0"/>
              <a:t>river.</a:t>
            </a:r>
          </a:p>
          <a:p>
            <a:r>
              <a:rPr lang="en-US" sz="2400" dirty="0" smtClean="0"/>
              <a:t>b. wind </a:t>
            </a:r>
            <a:r>
              <a:rPr lang="en-US" sz="2400" dirty="0"/>
              <a:t>that blows with a hissing </a:t>
            </a:r>
            <a:r>
              <a:rPr lang="en-US" sz="2400" dirty="0" smtClean="0"/>
              <a:t>sound. </a:t>
            </a:r>
          </a:p>
          <a:p>
            <a:r>
              <a:rPr lang="en-US" sz="2400" dirty="0" smtClean="0"/>
              <a:t>c. </a:t>
            </a:r>
            <a:r>
              <a:rPr lang="en-US" sz="2400" dirty="0"/>
              <a:t>wind that helps someone  make a </a:t>
            </a:r>
            <a:r>
              <a:rPr lang="en-US" sz="2400" dirty="0" smtClean="0"/>
              <a:t>fire. </a:t>
            </a:r>
          </a:p>
          <a:p>
            <a:r>
              <a:rPr lang="en-US" sz="2400" dirty="0" smtClean="0"/>
              <a:t>d. </a:t>
            </a:r>
            <a:r>
              <a:rPr lang="en-US" sz="2400" dirty="0"/>
              <a:t>wind that blows in </a:t>
            </a:r>
            <a:r>
              <a:rPr lang="en-US" sz="2400" dirty="0" smtClean="0"/>
              <a:t>summer. </a:t>
            </a:r>
            <a:endParaRPr lang="en-US" sz="2400" dirty="0"/>
          </a:p>
        </p:txBody>
      </p:sp>
      <p:sp>
        <p:nvSpPr>
          <p:cNvPr id="6" name="Rectangle 5"/>
          <p:cNvSpPr/>
          <p:nvPr/>
        </p:nvSpPr>
        <p:spPr>
          <a:xfrm>
            <a:off x="5715000" y="3369708"/>
            <a:ext cx="5402461" cy="3046988"/>
          </a:xfrm>
          <a:prstGeom prst="rect">
            <a:avLst/>
          </a:prstGeom>
        </p:spPr>
        <p:txBody>
          <a:bodyPr wrap="square">
            <a:spAutoFit/>
          </a:bodyPr>
          <a:lstStyle/>
          <a:p>
            <a:r>
              <a:rPr lang="en-US" sz="2400" b="1" dirty="0"/>
              <a:t>4. dancing of the flame </a:t>
            </a:r>
            <a:r>
              <a:rPr lang="en-US" sz="2400" b="1" dirty="0" smtClean="0"/>
              <a:t>a- </a:t>
            </a:r>
          </a:p>
          <a:p>
            <a:r>
              <a:rPr lang="en-US" sz="2400" dirty="0" smtClean="0"/>
              <a:t>a. </a:t>
            </a:r>
            <a:r>
              <a:rPr lang="en-US" sz="2400" dirty="0"/>
              <a:t>traditional form of folk dance </a:t>
            </a:r>
            <a:endParaRPr lang="en-US" sz="2400" dirty="0" smtClean="0"/>
          </a:p>
          <a:p>
            <a:r>
              <a:rPr lang="en-US" sz="2400" dirty="0" smtClean="0"/>
              <a:t>b. </a:t>
            </a:r>
            <a:r>
              <a:rPr lang="en-US" sz="2400" dirty="0"/>
              <a:t>a flame that makes people dance around </a:t>
            </a:r>
            <a:r>
              <a:rPr lang="en-US" sz="2400" dirty="0" smtClean="0"/>
              <a:t>it. </a:t>
            </a:r>
          </a:p>
          <a:p>
            <a:r>
              <a:rPr lang="en-US" sz="2400" dirty="0" smtClean="0"/>
              <a:t>c. </a:t>
            </a:r>
            <a:r>
              <a:rPr lang="en-US" sz="2400" dirty="0"/>
              <a:t>a flame that is made unstable by the blast of </a:t>
            </a:r>
            <a:r>
              <a:rPr lang="en-US" sz="2400" dirty="0" smtClean="0"/>
              <a:t>air.</a:t>
            </a:r>
          </a:p>
          <a:p>
            <a:r>
              <a:rPr lang="en-US" sz="2400" dirty="0" smtClean="0"/>
              <a:t>d. </a:t>
            </a:r>
            <a:r>
              <a:rPr lang="en-US" sz="2400" dirty="0"/>
              <a:t>a flame made by people to remember their </a:t>
            </a:r>
            <a:r>
              <a:rPr lang="en-US" sz="2400" dirty="0" smtClean="0"/>
              <a:t>pasts. </a:t>
            </a:r>
            <a:endParaRPr lang="en-US" sz="2400" dirty="0"/>
          </a:p>
        </p:txBody>
      </p:sp>
      <p:sp>
        <p:nvSpPr>
          <p:cNvPr id="7" name="TextBox 6"/>
          <p:cNvSpPr txBox="1"/>
          <p:nvPr/>
        </p:nvSpPr>
        <p:spPr>
          <a:xfrm>
            <a:off x="1513583" y="236279"/>
            <a:ext cx="6415980" cy="860287"/>
          </a:xfrm>
          <a:prstGeom prst="rect">
            <a:avLst/>
          </a:prstGeom>
          <a:noFill/>
        </p:spPr>
        <p:txBody>
          <a:bodyPr wrap="square" rtlCol="0">
            <a:prstTxWarp prst="textPlain">
              <a:avLst/>
            </a:prstTxWarp>
            <a:spAutoFit/>
            <a:scene3d>
              <a:camera prst="obliqueBottomRight"/>
              <a:lightRig rig="threePt" dir="t"/>
            </a:scene3d>
          </a:bodyPr>
          <a:lstStyle/>
          <a:p>
            <a:r>
              <a:rPr lang="en-US" b="1" dirty="0" smtClean="0">
                <a:solidFill>
                  <a:schemeClr val="accent6">
                    <a:lumMod val="50000"/>
                  </a:schemeClr>
                </a:solidFill>
              </a:rPr>
              <a:t>Evaluation</a:t>
            </a:r>
            <a:endParaRPr lang="en-US" b="1" dirty="0">
              <a:solidFill>
                <a:schemeClr val="accent6">
                  <a:lumMod val="50000"/>
                </a:schemeClr>
              </a:solidFill>
            </a:endParaRPr>
          </a:p>
        </p:txBody>
      </p:sp>
      <p:sp>
        <p:nvSpPr>
          <p:cNvPr id="8" name="8-Point Star 7"/>
          <p:cNvSpPr/>
          <p:nvPr/>
        </p:nvSpPr>
        <p:spPr>
          <a:xfrm>
            <a:off x="8489900" y="236278"/>
            <a:ext cx="2774901" cy="1421072"/>
          </a:xfrm>
          <a:prstGeom prst="star8">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Click here for correct answer</a:t>
            </a:r>
            <a:endParaRPr lang="en-US" b="1" dirty="0"/>
          </a:p>
        </p:txBody>
      </p:sp>
      <p:sp>
        <p:nvSpPr>
          <p:cNvPr id="9" name="Oval 8"/>
          <p:cNvSpPr/>
          <p:nvPr/>
        </p:nvSpPr>
        <p:spPr>
          <a:xfrm>
            <a:off x="196455" y="1657351"/>
            <a:ext cx="321466" cy="4000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72356" y="5758039"/>
            <a:ext cx="321467" cy="3508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664770" y="2245593"/>
            <a:ext cx="321467" cy="3508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5715000" y="4957852"/>
            <a:ext cx="321467" cy="3508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4469243"/>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circle(in)">
                                      <p:cBhvr>
                                        <p:cTn id="31" dur="20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circle(in)">
                                      <p:cBhvr>
                                        <p:cTn id="36" dur="20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circle(in)">
                                      <p:cBhvr>
                                        <p:cTn id="41" dur="20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circle(in)">
                                      <p:cBhvr>
                                        <p:cTn id="46" dur="2000"/>
                                        <p:tgtEl>
                                          <p:spTgt spid="12"/>
                                        </p:tgtEl>
                                      </p:cBhvr>
                                    </p:animEffect>
                                  </p:childTnLst>
                                </p:cTn>
                              </p:par>
                            </p:childTnLst>
                          </p:cTn>
                        </p:par>
                      </p:childTnLst>
                    </p:cTn>
                  </p:par>
                </p:childTnLst>
              </p:cTn>
              <p:nextCondLst>
                <p:cond evt="onClick" delay="0">
                  <p:tgtEl>
                    <p:spTgt spid="8"/>
                  </p:tgtEl>
                </p:cond>
              </p:nextCondLst>
            </p:seq>
          </p:childTnLst>
        </p:cTn>
      </p:par>
    </p:tnLst>
    <p:bldLst>
      <p:bldP spid="3" grpId="0"/>
      <p:bldP spid="4" grpId="0"/>
      <p:bldP spid="5" grpId="0"/>
      <p:bldP spid="6" grpId="0"/>
      <p:bldP spid="8" grpId="0" animBg="1"/>
      <p:bldP spid="9" grpId="0" animBg="1"/>
      <p:bldP spid="10" grpId="0" animBg="1"/>
      <p:bldP spid="11"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776313201"/>
              </p:ext>
            </p:extLst>
          </p:nvPr>
        </p:nvGraphicFramePr>
        <p:xfrm>
          <a:off x="294679" y="1343025"/>
          <a:ext cx="10899795" cy="1280160"/>
        </p:xfrm>
        <a:graphic>
          <a:graphicData uri="http://schemas.openxmlformats.org/drawingml/2006/table">
            <a:tbl>
              <a:tblPr firstRow="1" bandRow="1">
                <a:tableStyleId>{5C22544A-7EE6-4342-B048-85BDC9FD1C3A}</a:tableStyleId>
              </a:tblPr>
              <a:tblGrid>
                <a:gridCol w="2179959">
                  <a:extLst>
                    <a:ext uri="{9D8B030D-6E8A-4147-A177-3AD203B41FA5}">
                      <a16:colId xmlns:a16="http://schemas.microsoft.com/office/drawing/2014/main" val="578220067"/>
                    </a:ext>
                  </a:extLst>
                </a:gridCol>
                <a:gridCol w="2179959">
                  <a:extLst>
                    <a:ext uri="{9D8B030D-6E8A-4147-A177-3AD203B41FA5}">
                      <a16:colId xmlns:a16="http://schemas.microsoft.com/office/drawing/2014/main" val="1568006810"/>
                    </a:ext>
                  </a:extLst>
                </a:gridCol>
                <a:gridCol w="2179959">
                  <a:extLst>
                    <a:ext uri="{9D8B030D-6E8A-4147-A177-3AD203B41FA5}">
                      <a16:colId xmlns:a16="http://schemas.microsoft.com/office/drawing/2014/main" val="692609221"/>
                    </a:ext>
                  </a:extLst>
                </a:gridCol>
                <a:gridCol w="2179959">
                  <a:extLst>
                    <a:ext uri="{9D8B030D-6E8A-4147-A177-3AD203B41FA5}">
                      <a16:colId xmlns:a16="http://schemas.microsoft.com/office/drawing/2014/main" val="2258400302"/>
                    </a:ext>
                  </a:extLst>
                </a:gridCol>
                <a:gridCol w="2179959">
                  <a:extLst>
                    <a:ext uri="{9D8B030D-6E8A-4147-A177-3AD203B41FA5}">
                      <a16:colId xmlns:a16="http://schemas.microsoft.com/office/drawing/2014/main" val="2056288058"/>
                    </a:ext>
                  </a:extLst>
                </a:gridCol>
              </a:tblGrid>
              <a:tr h="633791">
                <a:tc>
                  <a:txBody>
                    <a:bodyPr/>
                    <a:lstStyle/>
                    <a:p>
                      <a:endParaRPr lang="en-US" dirty="0">
                        <a:ln>
                          <a:noFill/>
                        </a:ln>
                        <a:solidFill>
                          <a:schemeClr val="tx1"/>
                        </a:solidFill>
                      </a:endParaRPr>
                    </a:p>
                  </a:txBody>
                  <a:tcPr marL="85725" marR="8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ln>
                          <a:noFill/>
                        </a:ln>
                        <a:solidFill>
                          <a:schemeClr val="tx1"/>
                        </a:solidFill>
                      </a:endParaRPr>
                    </a:p>
                  </a:txBody>
                  <a:tcPr marL="85725" marR="8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ln>
                          <a:noFill/>
                        </a:ln>
                        <a:solidFill>
                          <a:schemeClr val="bg1"/>
                        </a:solidFill>
                      </a:endParaRPr>
                    </a:p>
                  </a:txBody>
                  <a:tcPr marL="85725" marR="8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ln>
                          <a:noFill/>
                        </a:ln>
                        <a:solidFill>
                          <a:schemeClr val="bg1"/>
                        </a:solidFill>
                      </a:endParaRPr>
                    </a:p>
                  </a:txBody>
                  <a:tcPr marL="85725" marR="8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smtClean="0">
                        <a:ln>
                          <a:noFill/>
                        </a:ln>
                        <a:solidFill>
                          <a:schemeClr val="bg1"/>
                        </a:solidFill>
                      </a:endParaRPr>
                    </a:p>
                    <a:p>
                      <a:endParaRPr lang="en-US" dirty="0">
                        <a:ln>
                          <a:noFill/>
                        </a:ln>
                        <a:solidFill>
                          <a:schemeClr val="bg1"/>
                        </a:solidFill>
                      </a:endParaRPr>
                    </a:p>
                  </a:txBody>
                  <a:tcPr marL="85725" marR="8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48496014"/>
                  </a:ext>
                </a:extLst>
              </a:tr>
              <a:tr h="633791">
                <a:tc>
                  <a:txBody>
                    <a:bodyPr/>
                    <a:lstStyle/>
                    <a:p>
                      <a:endParaRPr lang="en-US" dirty="0">
                        <a:ln>
                          <a:noFill/>
                        </a:ln>
                        <a:solidFill>
                          <a:schemeClr val="bg1"/>
                        </a:solidFill>
                      </a:endParaRPr>
                    </a:p>
                  </a:txBody>
                  <a:tcPr marL="85725" marR="8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ln>
                          <a:noFill/>
                        </a:ln>
                        <a:solidFill>
                          <a:schemeClr val="bg1"/>
                        </a:solidFill>
                      </a:endParaRPr>
                    </a:p>
                  </a:txBody>
                  <a:tcPr marL="85725" marR="8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ln>
                          <a:noFill/>
                        </a:ln>
                        <a:solidFill>
                          <a:schemeClr val="bg1"/>
                        </a:solidFill>
                      </a:endParaRPr>
                    </a:p>
                  </a:txBody>
                  <a:tcPr marL="85725" marR="8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ln>
                          <a:noFill/>
                        </a:ln>
                        <a:solidFill>
                          <a:schemeClr val="bg1"/>
                        </a:solidFill>
                      </a:endParaRPr>
                    </a:p>
                  </a:txBody>
                  <a:tcPr marL="85725" marR="8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smtClean="0">
                        <a:ln>
                          <a:noFill/>
                        </a:ln>
                        <a:solidFill>
                          <a:schemeClr val="bg1"/>
                        </a:solidFill>
                      </a:endParaRPr>
                    </a:p>
                    <a:p>
                      <a:endParaRPr lang="en-US" dirty="0">
                        <a:ln>
                          <a:noFill/>
                        </a:ln>
                        <a:solidFill>
                          <a:schemeClr val="bg1"/>
                        </a:solidFill>
                      </a:endParaRPr>
                    </a:p>
                  </a:txBody>
                  <a:tcPr marL="85725" marR="8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09454155"/>
                  </a:ext>
                </a:extLst>
              </a:tr>
            </a:tbl>
          </a:graphicData>
        </a:graphic>
      </p:graphicFrame>
      <p:sp>
        <p:nvSpPr>
          <p:cNvPr id="2" name="Rectangle 1"/>
          <p:cNvSpPr/>
          <p:nvPr/>
        </p:nvSpPr>
        <p:spPr>
          <a:xfrm>
            <a:off x="237750" y="2663560"/>
            <a:ext cx="10795992" cy="3785652"/>
          </a:xfrm>
          <a:prstGeom prst="rect">
            <a:avLst/>
          </a:prstGeom>
        </p:spPr>
        <p:txBody>
          <a:bodyPr wrap="square">
            <a:spAutoFit/>
          </a:bodyPr>
          <a:lstStyle/>
          <a:p>
            <a:pPr algn="just"/>
            <a:r>
              <a:rPr lang="en-US" sz="2400" dirty="0" err="1" smtClean="0"/>
              <a:t>Meherjan</a:t>
            </a:r>
            <a:r>
              <a:rPr lang="en-US" sz="2400" dirty="0" smtClean="0"/>
              <a:t> </a:t>
            </a:r>
            <a:r>
              <a:rPr lang="en-US" sz="2400" dirty="0"/>
              <a:t>is a typical </a:t>
            </a:r>
            <a:r>
              <a:rPr lang="en-US" sz="2400" dirty="0" smtClean="0"/>
              <a:t>(a) </a:t>
            </a:r>
            <a:r>
              <a:rPr lang="en-US" sz="2400" dirty="0"/>
              <a:t>………………… woman who lives in a slum. She lost her shelter and properties </a:t>
            </a:r>
            <a:r>
              <a:rPr lang="en-US" sz="2400" dirty="0" smtClean="0"/>
              <a:t>(b) </a:t>
            </a:r>
            <a:r>
              <a:rPr lang="en-US" sz="2400" dirty="0"/>
              <a:t>………………… the erosion of river </a:t>
            </a:r>
            <a:r>
              <a:rPr lang="en-US" sz="2400" dirty="0" err="1"/>
              <a:t>Jamuna</a:t>
            </a:r>
            <a:r>
              <a:rPr lang="en-US" sz="2400" dirty="0"/>
              <a:t>.  She also lost her family. Her husband had died of diseases caused by poverty and </a:t>
            </a:r>
            <a:r>
              <a:rPr lang="en-US" sz="2400" dirty="0" smtClean="0"/>
              <a:t>(c) ………………………… </a:t>
            </a:r>
            <a:r>
              <a:rPr lang="en-US" sz="2400" dirty="0"/>
              <a:t>Now, she is only a </a:t>
            </a:r>
            <a:r>
              <a:rPr lang="en-US" sz="2400" dirty="0" smtClean="0"/>
              <a:t>(d) </a:t>
            </a:r>
            <a:r>
              <a:rPr lang="en-US" sz="2400" dirty="0"/>
              <a:t>………………… . Like  </a:t>
            </a:r>
            <a:r>
              <a:rPr lang="en-US" sz="2400" dirty="0" err="1"/>
              <a:t>Meherjan</a:t>
            </a:r>
            <a:r>
              <a:rPr lang="en-US" sz="2400" dirty="0"/>
              <a:t> there are many people who have become the </a:t>
            </a:r>
            <a:r>
              <a:rPr lang="en-US" sz="2400" dirty="0" smtClean="0"/>
              <a:t>(e) </a:t>
            </a:r>
            <a:r>
              <a:rPr lang="en-US" sz="2400" dirty="0"/>
              <a:t>………………… of  river erosion. River erosion is still posing </a:t>
            </a:r>
            <a:r>
              <a:rPr lang="en-US" sz="2400" dirty="0" smtClean="0"/>
              <a:t>(f) </a:t>
            </a:r>
            <a:r>
              <a:rPr lang="en-US" sz="2400" dirty="0"/>
              <a:t>………………… to the lives and properties of thousands of people. People living </a:t>
            </a:r>
            <a:r>
              <a:rPr lang="en-US" sz="2400" dirty="0" smtClean="0"/>
              <a:t>(g) </a:t>
            </a:r>
            <a:r>
              <a:rPr lang="en-US" sz="2400" dirty="0"/>
              <a:t>………………… the rivers are the most likely victims of river erosion. Each year about </a:t>
            </a:r>
            <a:r>
              <a:rPr lang="en-US" sz="2400" dirty="0" smtClean="0"/>
              <a:t>(h)  </a:t>
            </a:r>
            <a:r>
              <a:rPr lang="en-US" sz="2400" dirty="0"/>
              <a:t>………………… people become homeless due to river erosion in Bangladesh.  </a:t>
            </a:r>
            <a:r>
              <a:rPr lang="en-US" sz="2400" dirty="0" err="1"/>
              <a:t>Meherjan’s</a:t>
            </a:r>
            <a:r>
              <a:rPr lang="en-US" sz="2400" dirty="0"/>
              <a:t> life is just one </a:t>
            </a:r>
            <a:r>
              <a:rPr lang="en-US" sz="2400" dirty="0" smtClean="0"/>
              <a:t>(</a:t>
            </a:r>
            <a:r>
              <a:rPr lang="en-US" sz="2400" dirty="0" err="1" smtClean="0"/>
              <a:t>i</a:t>
            </a:r>
            <a:r>
              <a:rPr lang="en-US" sz="2400" dirty="0" smtClean="0"/>
              <a:t>) </a:t>
            </a:r>
            <a:r>
              <a:rPr lang="en-US" sz="2400" dirty="0"/>
              <a:t>………………… of how climate change </a:t>
            </a:r>
            <a:r>
              <a:rPr lang="en-US" sz="2400" dirty="0" smtClean="0"/>
              <a:t>(j) </a:t>
            </a:r>
            <a:r>
              <a:rPr lang="en-US" sz="2400" dirty="0"/>
              <a:t>………………… the lives of thousands of people </a:t>
            </a:r>
          </a:p>
        </p:txBody>
      </p:sp>
      <p:sp>
        <p:nvSpPr>
          <p:cNvPr id="4" name="TextBox 3"/>
          <p:cNvSpPr txBox="1"/>
          <p:nvPr/>
        </p:nvSpPr>
        <p:spPr>
          <a:xfrm>
            <a:off x="2575101" y="1442070"/>
            <a:ext cx="1761380" cy="461665"/>
          </a:xfrm>
          <a:prstGeom prst="rect">
            <a:avLst/>
          </a:prstGeom>
          <a:noFill/>
        </p:spPr>
        <p:txBody>
          <a:bodyPr wrap="square" rtlCol="0">
            <a:spAutoFit/>
          </a:bodyPr>
          <a:lstStyle/>
          <a:p>
            <a:pPr algn="ctr"/>
            <a:r>
              <a:rPr lang="en-US" sz="2400" b="1" dirty="0">
                <a:solidFill>
                  <a:schemeClr val="accent6">
                    <a:lumMod val="50000"/>
                  </a:schemeClr>
                </a:solidFill>
              </a:rPr>
              <a:t>affects</a:t>
            </a:r>
          </a:p>
        </p:txBody>
      </p:sp>
      <p:sp>
        <p:nvSpPr>
          <p:cNvPr id="5" name="TextBox 4"/>
          <p:cNvSpPr txBox="1"/>
          <p:nvPr/>
        </p:nvSpPr>
        <p:spPr>
          <a:xfrm>
            <a:off x="385090" y="1407868"/>
            <a:ext cx="1771429" cy="461665"/>
          </a:xfrm>
          <a:prstGeom prst="rect">
            <a:avLst/>
          </a:prstGeom>
          <a:noFill/>
        </p:spPr>
        <p:txBody>
          <a:bodyPr wrap="square" rtlCol="0">
            <a:spAutoFit/>
          </a:bodyPr>
          <a:lstStyle/>
          <a:p>
            <a:pPr algn="ctr"/>
            <a:r>
              <a:rPr lang="en-US" sz="2400" b="1" dirty="0">
                <a:solidFill>
                  <a:schemeClr val="accent6">
                    <a:lumMod val="50000"/>
                  </a:schemeClr>
                </a:solidFill>
              </a:rPr>
              <a:t>victims</a:t>
            </a:r>
          </a:p>
        </p:txBody>
      </p:sp>
      <p:sp>
        <p:nvSpPr>
          <p:cNvPr id="6" name="TextBox 5"/>
          <p:cNvSpPr txBox="1"/>
          <p:nvPr/>
        </p:nvSpPr>
        <p:spPr>
          <a:xfrm>
            <a:off x="4786873" y="1369113"/>
            <a:ext cx="1670963" cy="461665"/>
          </a:xfrm>
          <a:prstGeom prst="rect">
            <a:avLst/>
          </a:prstGeom>
          <a:noFill/>
        </p:spPr>
        <p:txBody>
          <a:bodyPr wrap="square" rtlCol="0">
            <a:spAutoFit/>
          </a:bodyPr>
          <a:lstStyle/>
          <a:p>
            <a:pPr algn="ctr"/>
            <a:r>
              <a:rPr lang="en-US" sz="2400" b="1" dirty="0">
                <a:solidFill>
                  <a:schemeClr val="accent6">
                    <a:lumMod val="50000"/>
                  </a:schemeClr>
                </a:solidFill>
              </a:rPr>
              <a:t>close to</a:t>
            </a:r>
          </a:p>
        </p:txBody>
      </p:sp>
      <p:sp>
        <p:nvSpPr>
          <p:cNvPr id="7" name="TextBox 6"/>
          <p:cNvSpPr txBox="1"/>
          <p:nvPr/>
        </p:nvSpPr>
        <p:spPr>
          <a:xfrm>
            <a:off x="6787679" y="1399652"/>
            <a:ext cx="2216798" cy="461665"/>
          </a:xfrm>
          <a:prstGeom prst="rect">
            <a:avLst/>
          </a:prstGeom>
          <a:noFill/>
        </p:spPr>
        <p:txBody>
          <a:bodyPr wrap="square" rtlCol="0">
            <a:spAutoFit/>
          </a:bodyPr>
          <a:lstStyle/>
          <a:p>
            <a:pPr algn="ctr"/>
            <a:r>
              <a:rPr lang="en-US" sz="2400" b="1" dirty="0">
                <a:solidFill>
                  <a:schemeClr val="accent6">
                    <a:lumMod val="50000"/>
                  </a:schemeClr>
                </a:solidFill>
              </a:rPr>
              <a:t>slum dweller</a:t>
            </a:r>
          </a:p>
        </p:txBody>
      </p:sp>
      <p:sp>
        <p:nvSpPr>
          <p:cNvPr id="8" name="TextBox 7"/>
          <p:cNvSpPr txBox="1"/>
          <p:nvPr/>
        </p:nvSpPr>
        <p:spPr>
          <a:xfrm>
            <a:off x="9106607" y="1414922"/>
            <a:ext cx="1985738" cy="461665"/>
          </a:xfrm>
          <a:prstGeom prst="rect">
            <a:avLst/>
          </a:prstGeom>
          <a:noFill/>
        </p:spPr>
        <p:txBody>
          <a:bodyPr wrap="square" rtlCol="0">
            <a:spAutoFit/>
          </a:bodyPr>
          <a:lstStyle/>
          <a:p>
            <a:pPr algn="ctr"/>
            <a:r>
              <a:rPr lang="en-US" sz="2400" b="1" dirty="0">
                <a:solidFill>
                  <a:schemeClr val="accent6">
                    <a:lumMod val="50000"/>
                  </a:schemeClr>
                </a:solidFill>
              </a:rPr>
              <a:t>homeless</a:t>
            </a:r>
          </a:p>
        </p:txBody>
      </p:sp>
      <p:sp>
        <p:nvSpPr>
          <p:cNvPr id="9" name="TextBox 8"/>
          <p:cNvSpPr txBox="1"/>
          <p:nvPr/>
        </p:nvSpPr>
        <p:spPr>
          <a:xfrm>
            <a:off x="277935" y="2009238"/>
            <a:ext cx="2051036" cy="461665"/>
          </a:xfrm>
          <a:prstGeom prst="rect">
            <a:avLst/>
          </a:prstGeom>
          <a:noFill/>
        </p:spPr>
        <p:txBody>
          <a:bodyPr wrap="square" rtlCol="0">
            <a:spAutoFit/>
          </a:bodyPr>
          <a:lstStyle/>
          <a:p>
            <a:pPr algn="ctr"/>
            <a:r>
              <a:rPr lang="en-US" sz="2400" b="1" dirty="0">
                <a:solidFill>
                  <a:schemeClr val="accent6">
                    <a:lumMod val="50000"/>
                  </a:schemeClr>
                </a:solidFill>
              </a:rPr>
              <a:t>threats</a:t>
            </a:r>
          </a:p>
        </p:txBody>
      </p:sp>
      <p:sp>
        <p:nvSpPr>
          <p:cNvPr id="10" name="TextBox 9"/>
          <p:cNvSpPr txBox="1"/>
          <p:nvPr/>
        </p:nvSpPr>
        <p:spPr>
          <a:xfrm>
            <a:off x="2521511" y="2026962"/>
            <a:ext cx="2042673" cy="461665"/>
          </a:xfrm>
          <a:prstGeom prst="rect">
            <a:avLst/>
          </a:prstGeom>
          <a:noFill/>
        </p:spPr>
        <p:txBody>
          <a:bodyPr wrap="square" rtlCol="0">
            <a:spAutoFit/>
          </a:bodyPr>
          <a:lstStyle/>
          <a:p>
            <a:pPr algn="ctr"/>
            <a:r>
              <a:rPr lang="en-US" sz="2400" b="1" dirty="0">
                <a:solidFill>
                  <a:schemeClr val="accent6">
                    <a:lumMod val="50000"/>
                  </a:schemeClr>
                </a:solidFill>
              </a:rPr>
              <a:t>example</a:t>
            </a:r>
          </a:p>
        </p:txBody>
      </p:sp>
      <p:sp>
        <p:nvSpPr>
          <p:cNvPr id="11" name="TextBox 10"/>
          <p:cNvSpPr txBox="1"/>
          <p:nvPr/>
        </p:nvSpPr>
        <p:spPr>
          <a:xfrm>
            <a:off x="4925836" y="2033256"/>
            <a:ext cx="1500188" cy="461665"/>
          </a:xfrm>
          <a:prstGeom prst="rect">
            <a:avLst/>
          </a:prstGeom>
          <a:noFill/>
        </p:spPr>
        <p:txBody>
          <a:bodyPr wrap="square" rtlCol="0">
            <a:spAutoFit/>
          </a:bodyPr>
          <a:lstStyle/>
          <a:p>
            <a:pPr algn="ctr"/>
            <a:r>
              <a:rPr lang="en-US" sz="2400" b="1" dirty="0">
                <a:solidFill>
                  <a:schemeClr val="accent6">
                    <a:lumMod val="50000"/>
                  </a:schemeClr>
                </a:solidFill>
              </a:rPr>
              <a:t>due to</a:t>
            </a:r>
          </a:p>
        </p:txBody>
      </p:sp>
      <p:sp>
        <p:nvSpPr>
          <p:cNvPr id="12" name="TextBox 11"/>
          <p:cNvSpPr txBox="1"/>
          <p:nvPr/>
        </p:nvSpPr>
        <p:spPr>
          <a:xfrm>
            <a:off x="6665575" y="2053974"/>
            <a:ext cx="2461006" cy="461665"/>
          </a:xfrm>
          <a:prstGeom prst="rect">
            <a:avLst/>
          </a:prstGeom>
          <a:noFill/>
        </p:spPr>
        <p:txBody>
          <a:bodyPr wrap="square" rtlCol="0">
            <a:spAutoFit/>
          </a:bodyPr>
          <a:lstStyle/>
          <a:p>
            <a:pPr algn="ctr"/>
            <a:r>
              <a:rPr lang="en-US" sz="2400" b="1" dirty="0">
                <a:solidFill>
                  <a:schemeClr val="accent6">
                    <a:lumMod val="50000"/>
                  </a:schemeClr>
                </a:solidFill>
              </a:rPr>
              <a:t>shortage of food</a:t>
            </a:r>
          </a:p>
        </p:txBody>
      </p:sp>
      <p:sp>
        <p:nvSpPr>
          <p:cNvPr id="13" name="TextBox 12"/>
          <p:cNvSpPr txBox="1"/>
          <p:nvPr/>
        </p:nvSpPr>
        <p:spPr>
          <a:xfrm>
            <a:off x="9091537" y="2026962"/>
            <a:ext cx="2000803" cy="461665"/>
          </a:xfrm>
          <a:prstGeom prst="rect">
            <a:avLst/>
          </a:prstGeom>
          <a:noFill/>
        </p:spPr>
        <p:txBody>
          <a:bodyPr wrap="square" rtlCol="0">
            <a:spAutoFit/>
          </a:bodyPr>
          <a:lstStyle/>
          <a:p>
            <a:pPr algn="ctr"/>
            <a:r>
              <a:rPr lang="en-US" sz="2400" b="1" dirty="0">
                <a:solidFill>
                  <a:schemeClr val="accent6">
                    <a:lumMod val="50000"/>
                  </a:schemeClr>
                </a:solidFill>
              </a:rPr>
              <a:t>one lakh</a:t>
            </a:r>
          </a:p>
        </p:txBody>
      </p:sp>
      <p:sp>
        <p:nvSpPr>
          <p:cNvPr id="14" name="Rectangle 13"/>
          <p:cNvSpPr/>
          <p:nvPr/>
        </p:nvSpPr>
        <p:spPr>
          <a:xfrm>
            <a:off x="277933" y="759662"/>
            <a:ext cx="10795992" cy="522386"/>
          </a:xfrm>
          <a:prstGeom prst="rect">
            <a:avLst/>
          </a:prstGeom>
        </p:spPr>
        <p:txBody>
          <a:bodyPr wrap="square">
            <a:prstTxWarp prst="textPlain">
              <a:avLst/>
            </a:prstTxWarp>
            <a:spAutoFit/>
          </a:bodyPr>
          <a:lstStyle/>
          <a:p>
            <a:r>
              <a:rPr lang="en-US" b="1" dirty="0">
                <a:solidFill>
                  <a:schemeClr val="accent6">
                    <a:lumMod val="75000"/>
                  </a:schemeClr>
                </a:solidFill>
              </a:rPr>
              <a:t>Complete the summery of </a:t>
            </a:r>
            <a:r>
              <a:rPr lang="en-US" b="1" dirty="0" err="1">
                <a:solidFill>
                  <a:schemeClr val="accent6">
                    <a:lumMod val="75000"/>
                  </a:schemeClr>
                </a:solidFill>
              </a:rPr>
              <a:t>Meherjan’s</a:t>
            </a:r>
            <a:r>
              <a:rPr lang="en-US" b="1" dirty="0">
                <a:solidFill>
                  <a:schemeClr val="accent6">
                    <a:lumMod val="75000"/>
                  </a:schemeClr>
                </a:solidFill>
              </a:rPr>
              <a:t> life with words/phrases from the box.  </a:t>
            </a:r>
          </a:p>
        </p:txBody>
      </p:sp>
      <p:sp>
        <p:nvSpPr>
          <p:cNvPr id="15" name="TextBox 14"/>
          <p:cNvSpPr txBox="1"/>
          <p:nvPr/>
        </p:nvSpPr>
        <p:spPr>
          <a:xfrm>
            <a:off x="2521511" y="180336"/>
            <a:ext cx="5954832" cy="575238"/>
          </a:xfrm>
          <a:prstGeom prst="rect">
            <a:avLst/>
          </a:prstGeom>
          <a:noFill/>
        </p:spPr>
        <p:txBody>
          <a:bodyPr wrap="square" rtlCol="0">
            <a:prstTxWarp prst="textPlain">
              <a:avLst/>
            </a:prstTxWarp>
            <a:spAutoFit/>
          </a:bodyPr>
          <a:lstStyle/>
          <a:p>
            <a:r>
              <a:rPr lang="en-US" dirty="0" smtClean="0">
                <a:effectLst>
                  <a:outerShdw blurRad="38100" dist="38100" dir="2700000" algn="tl">
                    <a:srgbClr val="000000">
                      <a:alpha val="43137"/>
                    </a:srgbClr>
                  </a:outerShdw>
                </a:effectLst>
              </a:rPr>
              <a:t>Group Work</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68972322"/>
      </p:ext>
    </p:extLst>
  </p:cSld>
  <p:clrMapOvr>
    <a:masterClrMapping/>
  </p:clrMapOvr>
  <p:transition spd="med">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1"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22" presetClass="entr" presetSubtype="8" fill="hold" grpId="1"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22" presetClass="entr" presetSubtype="8" fill="hold" grpId="1"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500"/>
                                        <p:tgtEl>
                                          <p:spTgt spid="12"/>
                                        </p:tgtEl>
                                      </p:cBhvr>
                                    </p:animEffect>
                                  </p:childTnLst>
                                </p:cTn>
                              </p:par>
                              <p:par>
                                <p:cTn id="19" presetID="22" presetClass="entr" presetSubtype="8" fill="hold" grpId="1"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par>
                                <p:cTn id="22" presetID="22" presetClass="entr" presetSubtype="8" fill="hold" grpId="1"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par>
                                <p:cTn id="25" presetID="22" presetClass="entr" presetSubtype="8" fill="hold" grpId="1"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par>
                                <p:cTn id="28" presetID="22" presetClass="entr" presetSubtype="8" fill="hold" grpId="1"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par>
                                <p:cTn id="31" presetID="22" presetClass="entr" presetSubtype="8" fill="hold" grpId="1"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par>
                                <p:cTn id="34" presetID="22" presetClass="entr" presetSubtype="8" fill="hold" grpId="1"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500"/>
                                        <p:tgtEl>
                                          <p:spTgt spid="10"/>
                                        </p:tgtEl>
                                      </p:cBhvr>
                                    </p:animEffect>
                                  </p:childTnLst>
                                </p:cTn>
                              </p:par>
                              <p:par>
                                <p:cTn id="37" presetID="22" presetClass="entr" presetSubtype="8" fill="hold" grpId="1" nodeType="with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left)">
                                      <p:cBhvr>
                                        <p:cTn id="39" dur="500"/>
                                        <p:tgtEl>
                                          <p:spTgt spid="4"/>
                                        </p:tgtEl>
                                      </p:cBhvr>
                                    </p:animEffect>
                                  </p:childTnLst>
                                </p:cTn>
                              </p:par>
                              <p:par>
                                <p:cTn id="40" presetID="22" presetClass="entr" presetSubtype="8" fill="hold"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left)">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wipe(up)">
                                      <p:cBhvr>
                                        <p:cTn id="47" dur="500"/>
                                        <p:tgtEl>
                                          <p:spTgt spid="2"/>
                                        </p:tgtEl>
                                      </p:cBhvr>
                                    </p:animEffect>
                                  </p:childTnLst>
                                </p:cTn>
                              </p:par>
                            </p:childTnLst>
                          </p:cTn>
                        </p:par>
                      </p:childTnLst>
                    </p:cTn>
                  </p:par>
                  <p:par>
                    <p:cTn id="48" fill="hold">
                      <p:stCondLst>
                        <p:cond delay="indefinite"/>
                      </p:stCondLst>
                      <p:childTnLst>
                        <p:par>
                          <p:cTn id="49" fill="hold">
                            <p:stCondLst>
                              <p:cond delay="0"/>
                            </p:stCondLst>
                            <p:childTnLst>
                              <p:par>
                                <p:cTn id="50" presetID="49" presetClass="path" presetSubtype="0" accel="50000" decel="50000" fill="hold" grpId="0" nodeType="clickEffect">
                                  <p:stCondLst>
                                    <p:cond delay="0"/>
                                  </p:stCondLst>
                                  <p:childTnLst>
                                    <p:animMotion origin="layout" path="M -2.22222E-6 -4.81481E-6 L -0.52708 0.17084 " pathEditMode="relative" rAng="0" ptsTypes="AA">
                                      <p:cBhvr>
                                        <p:cTn id="51" dur="2000" fill="hold"/>
                                        <p:tgtEl>
                                          <p:spTgt spid="8"/>
                                        </p:tgtEl>
                                        <p:attrNameLst>
                                          <p:attrName>ppt_x</p:attrName>
                                          <p:attrName>ppt_y</p:attrName>
                                        </p:attrNameLst>
                                      </p:cBhvr>
                                      <p:rCtr x="-26361" y="8542"/>
                                    </p:animMotion>
                                  </p:childTnLst>
                                </p:cTn>
                              </p:par>
                            </p:childTnLst>
                          </p:cTn>
                        </p:par>
                      </p:childTnLst>
                    </p:cTn>
                  </p:par>
                  <p:par>
                    <p:cTn id="52" fill="hold">
                      <p:stCondLst>
                        <p:cond delay="indefinite"/>
                      </p:stCondLst>
                      <p:childTnLst>
                        <p:par>
                          <p:cTn id="53" fill="hold">
                            <p:stCondLst>
                              <p:cond delay="0"/>
                            </p:stCondLst>
                            <p:childTnLst>
                              <p:par>
                                <p:cTn id="54" presetID="49" presetClass="path" presetSubtype="0" accel="50000" decel="50000" fill="hold" grpId="0" nodeType="clickEffect">
                                  <p:stCondLst>
                                    <p:cond delay="0"/>
                                  </p:stCondLst>
                                  <p:childTnLst>
                                    <p:animMotion origin="layout" path="M 2.22222E-6 -2.59259E-6 L -0.22014 0.13241 " pathEditMode="relative" rAng="0" ptsTypes="AA">
                                      <p:cBhvr>
                                        <p:cTn id="55" dur="2000" fill="hold"/>
                                        <p:tgtEl>
                                          <p:spTgt spid="11"/>
                                        </p:tgtEl>
                                        <p:attrNameLst>
                                          <p:attrName>ppt_x</p:attrName>
                                          <p:attrName>ppt_y</p:attrName>
                                        </p:attrNameLst>
                                      </p:cBhvr>
                                      <p:rCtr x="-11014" y="6620"/>
                                    </p:animMotion>
                                  </p:childTnLst>
                                </p:cTn>
                              </p:par>
                            </p:childTnLst>
                          </p:cTn>
                        </p:par>
                      </p:childTnLst>
                    </p:cTn>
                  </p:par>
                  <p:par>
                    <p:cTn id="56" fill="hold">
                      <p:stCondLst>
                        <p:cond delay="indefinite"/>
                      </p:stCondLst>
                      <p:childTnLst>
                        <p:par>
                          <p:cTn id="57" fill="hold">
                            <p:stCondLst>
                              <p:cond delay="0"/>
                            </p:stCondLst>
                            <p:childTnLst>
                              <p:par>
                                <p:cTn id="58" presetID="49" presetClass="path" presetSubtype="0" accel="50000" decel="50000" fill="hold" grpId="0" nodeType="clickEffect">
                                  <p:stCondLst>
                                    <p:cond delay="0"/>
                                  </p:stCondLst>
                                  <p:childTnLst>
                                    <p:animMotion origin="layout" path="M 0.02973 0.01435 L 0.10917 0.1882 " pathEditMode="relative" rAng="0" ptsTypes="AA">
                                      <p:cBhvr>
                                        <p:cTn id="59" dur="2000" fill="hold"/>
                                        <p:tgtEl>
                                          <p:spTgt spid="12"/>
                                        </p:tgtEl>
                                        <p:attrNameLst>
                                          <p:attrName>ppt_x</p:attrName>
                                          <p:attrName>ppt_y</p:attrName>
                                        </p:attrNameLst>
                                      </p:cBhvr>
                                      <p:rCtr x="3972" y="8681"/>
                                    </p:animMotion>
                                  </p:childTnLst>
                                </p:cTn>
                              </p:par>
                            </p:childTnLst>
                          </p:cTn>
                        </p:par>
                      </p:childTnLst>
                    </p:cTn>
                  </p:par>
                  <p:par>
                    <p:cTn id="60" fill="hold">
                      <p:stCondLst>
                        <p:cond delay="indefinite"/>
                      </p:stCondLst>
                      <p:childTnLst>
                        <p:par>
                          <p:cTn id="61" fill="hold">
                            <p:stCondLst>
                              <p:cond delay="0"/>
                            </p:stCondLst>
                            <p:childTnLst>
                              <p:par>
                                <p:cTn id="62" presetID="49" presetClass="path" presetSubtype="0" accel="50000" decel="50000" fill="hold" grpId="0" nodeType="clickEffect">
                                  <p:stCondLst>
                                    <p:cond delay="0"/>
                                  </p:stCondLst>
                                  <p:childTnLst>
                                    <p:animMotion origin="layout" path="M -3.33333E-6 -1.48148E-6 L -0.38291 0.32986 " pathEditMode="relative" rAng="0" ptsTypes="AA">
                                      <p:cBhvr>
                                        <p:cTn id="63" dur="2000" fill="hold"/>
                                        <p:tgtEl>
                                          <p:spTgt spid="7"/>
                                        </p:tgtEl>
                                        <p:attrNameLst>
                                          <p:attrName>ppt_x</p:attrName>
                                          <p:attrName>ppt_y</p:attrName>
                                        </p:attrNameLst>
                                      </p:cBhvr>
                                      <p:rCtr x="-19153" y="16481"/>
                                    </p:animMotion>
                                  </p:childTnLst>
                                </p:cTn>
                              </p:par>
                            </p:childTnLst>
                          </p:cTn>
                        </p:par>
                      </p:childTnLst>
                    </p:cTn>
                  </p:par>
                  <p:par>
                    <p:cTn id="64" fill="hold">
                      <p:stCondLst>
                        <p:cond delay="indefinite"/>
                      </p:stCondLst>
                      <p:childTnLst>
                        <p:par>
                          <p:cTn id="65" fill="hold">
                            <p:stCondLst>
                              <p:cond delay="0"/>
                            </p:stCondLst>
                            <p:childTnLst>
                              <p:par>
                                <p:cTn id="66" presetID="49" presetClass="path" presetSubtype="0" accel="50000" decel="50000" fill="hold" grpId="0" nodeType="clickEffect">
                                  <p:stCondLst>
                                    <p:cond delay="0"/>
                                  </p:stCondLst>
                                  <p:childTnLst>
                                    <p:animMotion origin="layout" path="M -1.11111E-6 1.11111E-6 L 0.17736 0.38542 " pathEditMode="relative" rAng="0" ptsTypes="AA">
                                      <p:cBhvr>
                                        <p:cTn id="67" dur="2000" fill="hold"/>
                                        <p:tgtEl>
                                          <p:spTgt spid="5"/>
                                        </p:tgtEl>
                                        <p:attrNameLst>
                                          <p:attrName>ppt_x</p:attrName>
                                          <p:attrName>ppt_y</p:attrName>
                                        </p:attrNameLst>
                                      </p:cBhvr>
                                      <p:rCtr x="8861" y="19259"/>
                                    </p:animMotion>
                                  </p:childTnLst>
                                </p:cTn>
                              </p:par>
                            </p:childTnLst>
                          </p:cTn>
                        </p:par>
                      </p:childTnLst>
                    </p:cTn>
                  </p:par>
                  <p:par>
                    <p:cTn id="68" fill="hold">
                      <p:stCondLst>
                        <p:cond delay="indefinite"/>
                      </p:stCondLst>
                      <p:childTnLst>
                        <p:par>
                          <p:cTn id="69" fill="hold">
                            <p:stCondLst>
                              <p:cond delay="0"/>
                            </p:stCondLst>
                            <p:childTnLst>
                              <p:par>
                                <p:cTn id="70" presetID="49" presetClass="path" presetSubtype="0" accel="50000" decel="50000" fill="hold" grpId="0" nodeType="clickEffect">
                                  <p:stCondLst>
                                    <p:cond delay="0"/>
                                  </p:stCondLst>
                                  <p:childTnLst>
                                    <p:animMotion origin="layout" path="M 2.22222E-6 -3.7037E-7 L -0.01222 0.35417 " pathEditMode="relative" rAng="0" ptsTypes="AA">
                                      <p:cBhvr>
                                        <p:cTn id="71" dur="2000" fill="hold"/>
                                        <p:tgtEl>
                                          <p:spTgt spid="9"/>
                                        </p:tgtEl>
                                        <p:attrNameLst>
                                          <p:attrName>ppt_x</p:attrName>
                                          <p:attrName>ppt_y</p:attrName>
                                        </p:attrNameLst>
                                      </p:cBhvr>
                                      <p:rCtr x="-611" y="17708"/>
                                    </p:animMotion>
                                  </p:childTnLst>
                                </p:cTn>
                              </p:par>
                            </p:childTnLst>
                          </p:cTn>
                        </p:par>
                      </p:childTnLst>
                    </p:cTn>
                  </p:par>
                  <p:par>
                    <p:cTn id="72" fill="hold">
                      <p:stCondLst>
                        <p:cond delay="indefinite"/>
                      </p:stCondLst>
                      <p:childTnLst>
                        <p:par>
                          <p:cTn id="73" fill="hold">
                            <p:stCondLst>
                              <p:cond delay="0"/>
                            </p:stCondLst>
                            <p:childTnLst>
                              <p:par>
                                <p:cTn id="74" presetID="49" presetClass="path" presetSubtype="0" accel="50000" decel="50000" fill="hold" grpId="0" nodeType="clickEffect">
                                  <p:stCondLst>
                                    <p:cond delay="0"/>
                                  </p:stCondLst>
                                  <p:childTnLst>
                                    <p:animMotion origin="layout" path="M 4.44444E-6 -1.85185E-6 L -0.3875 0.49815 " pathEditMode="relative" rAng="0" ptsTypes="AA">
                                      <p:cBhvr>
                                        <p:cTn id="75" dur="2000" fill="hold"/>
                                        <p:tgtEl>
                                          <p:spTgt spid="6"/>
                                        </p:tgtEl>
                                        <p:attrNameLst>
                                          <p:attrName>ppt_x</p:attrName>
                                          <p:attrName>ppt_y</p:attrName>
                                        </p:attrNameLst>
                                      </p:cBhvr>
                                      <p:rCtr x="-19375" y="24907"/>
                                    </p:animMotion>
                                  </p:childTnLst>
                                </p:cTn>
                              </p:par>
                            </p:childTnLst>
                          </p:cTn>
                        </p:par>
                      </p:childTnLst>
                    </p:cTn>
                  </p:par>
                  <p:par>
                    <p:cTn id="76" fill="hold">
                      <p:stCondLst>
                        <p:cond delay="indefinite"/>
                      </p:stCondLst>
                      <p:childTnLst>
                        <p:par>
                          <p:cTn id="77" fill="hold">
                            <p:stCondLst>
                              <p:cond delay="0"/>
                            </p:stCondLst>
                            <p:childTnLst>
                              <p:par>
                                <p:cTn id="78" presetID="49" presetClass="path" presetSubtype="0" accel="50000" decel="50000" fill="hold" grpId="0" nodeType="clickEffect">
                                  <p:stCondLst>
                                    <p:cond delay="0"/>
                                  </p:stCondLst>
                                  <p:childTnLst>
                                    <p:animMotion origin="layout" path="M 3.33333E-6 3.33333E-6 L -0.79084 0.45879 " pathEditMode="relative" rAng="0" ptsTypes="AA">
                                      <p:cBhvr>
                                        <p:cTn id="79" dur="2000" fill="hold"/>
                                        <p:tgtEl>
                                          <p:spTgt spid="13"/>
                                        </p:tgtEl>
                                        <p:attrNameLst>
                                          <p:attrName>ppt_x</p:attrName>
                                          <p:attrName>ppt_y</p:attrName>
                                        </p:attrNameLst>
                                      </p:cBhvr>
                                      <p:rCtr x="-39542" y="22940"/>
                                    </p:animMotion>
                                  </p:childTnLst>
                                </p:cTn>
                              </p:par>
                            </p:childTnLst>
                          </p:cTn>
                        </p:par>
                      </p:childTnLst>
                    </p:cTn>
                  </p:par>
                  <p:par>
                    <p:cTn id="80" fill="hold">
                      <p:stCondLst>
                        <p:cond delay="indefinite"/>
                      </p:stCondLst>
                      <p:childTnLst>
                        <p:par>
                          <p:cTn id="81" fill="hold">
                            <p:stCondLst>
                              <p:cond delay="0"/>
                            </p:stCondLst>
                            <p:childTnLst>
                              <p:par>
                                <p:cTn id="82" presetID="49" presetClass="path" presetSubtype="0" accel="50000" decel="50000" fill="hold" grpId="0" nodeType="clickEffect">
                                  <p:stCondLst>
                                    <p:cond delay="0"/>
                                  </p:stCondLst>
                                  <p:childTnLst>
                                    <p:animMotion origin="layout" path="M -1.11111E-6 3.33333E-6 L -0.01167 0.50115 " pathEditMode="relative" rAng="0" ptsTypes="AA">
                                      <p:cBhvr>
                                        <p:cTn id="83" dur="2000" fill="hold"/>
                                        <p:tgtEl>
                                          <p:spTgt spid="10"/>
                                        </p:tgtEl>
                                        <p:attrNameLst>
                                          <p:attrName>ppt_x</p:attrName>
                                          <p:attrName>ppt_y</p:attrName>
                                        </p:attrNameLst>
                                      </p:cBhvr>
                                      <p:rCtr x="-583" y="25046"/>
                                    </p:animMotion>
                                  </p:childTnLst>
                                </p:cTn>
                              </p:par>
                            </p:childTnLst>
                          </p:cTn>
                        </p:par>
                      </p:childTnLst>
                    </p:cTn>
                  </p:par>
                  <p:par>
                    <p:cTn id="84" fill="hold">
                      <p:stCondLst>
                        <p:cond delay="indefinite"/>
                      </p:stCondLst>
                      <p:childTnLst>
                        <p:par>
                          <p:cTn id="85" fill="hold">
                            <p:stCondLst>
                              <p:cond delay="0"/>
                            </p:stCondLst>
                            <p:childTnLst>
                              <p:par>
                                <p:cTn id="86" presetID="49" presetClass="path" presetSubtype="0" accel="50000" decel="50000" fill="hold" grpId="0" nodeType="clickEffect">
                                  <p:stCondLst>
                                    <p:cond delay="0"/>
                                  </p:stCondLst>
                                  <p:childTnLst>
                                    <p:animMotion origin="layout" path="M -1.11111E-6 0 L 0.45875 0.59051 " pathEditMode="relative" rAng="0" ptsTypes="AA">
                                      <p:cBhvr>
                                        <p:cTn id="87" dur="2000" fill="hold"/>
                                        <p:tgtEl>
                                          <p:spTgt spid="4"/>
                                        </p:tgtEl>
                                        <p:attrNameLst>
                                          <p:attrName>ppt_x</p:attrName>
                                          <p:attrName>ppt_y</p:attrName>
                                        </p:attrNameLst>
                                      </p:cBhvr>
                                      <p:rCtr x="22931" y="2951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4" grpId="1"/>
      <p:bldP spid="5" grpId="0"/>
      <p:bldP spid="5" grpId="1"/>
      <p:bldP spid="6" grpId="0"/>
      <p:bldP spid="6" grpId="1"/>
      <p:bldP spid="7" grpId="0"/>
      <p:bldP spid="7" grpId="1"/>
      <p:bldP spid="8" grpId="0"/>
      <p:bldP spid="8" grpId="1"/>
      <p:bldP spid="9" grpId="0"/>
      <p:bldP spid="9" grpId="1"/>
      <p:bldP spid="10" grpId="0"/>
      <p:bldP spid="10" grpId="1"/>
      <p:bldP spid="11" grpId="0"/>
      <p:bldP spid="11" grpId="1"/>
      <p:bldP spid="12" grpId="0"/>
      <p:bldP spid="12" grpId="1"/>
      <p:bldP spid="13" grpId="0"/>
      <p:bldP spid="13" grpId="1"/>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3371" y="336715"/>
            <a:ext cx="8499991" cy="5585112"/>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4" name="TextBox 3"/>
          <p:cNvSpPr txBox="1"/>
          <p:nvPr/>
        </p:nvSpPr>
        <p:spPr>
          <a:xfrm>
            <a:off x="4339828" y="1200152"/>
            <a:ext cx="4714875" cy="1343025"/>
          </a:xfrm>
          <a:prstGeom prst="rect">
            <a:avLst/>
          </a:prstGeom>
          <a:noFill/>
        </p:spPr>
        <p:txBody>
          <a:bodyPr wrap="square" rtlCol="0">
            <a:prstTxWarp prst="textPlain">
              <a:avLst/>
            </a:prstTxWarp>
            <a:spAutoFit/>
            <a:scene3d>
              <a:camera prst="isometricOffAxis1Right"/>
              <a:lightRig rig="threePt" dir="t"/>
            </a:scene3d>
          </a:bodyPr>
          <a:lstStyle/>
          <a:p>
            <a:r>
              <a:rPr lang="en-US" b="1" dirty="0" smtClean="0">
                <a:solidFill>
                  <a:srgbClr val="7030A0"/>
                </a:solidFill>
              </a:rPr>
              <a:t>Home Work</a:t>
            </a:r>
            <a:endParaRPr lang="en-US" b="1" dirty="0">
              <a:solidFill>
                <a:srgbClr val="7030A0"/>
              </a:solidFill>
            </a:endParaRPr>
          </a:p>
        </p:txBody>
      </p:sp>
      <p:sp>
        <p:nvSpPr>
          <p:cNvPr id="5" name="TextBox 4"/>
          <p:cNvSpPr txBox="1"/>
          <p:nvPr/>
        </p:nvSpPr>
        <p:spPr>
          <a:xfrm>
            <a:off x="514988" y="6037943"/>
            <a:ext cx="10109470" cy="550309"/>
          </a:xfrm>
          <a:prstGeom prst="rect">
            <a:avLst/>
          </a:prstGeom>
          <a:noFill/>
        </p:spPr>
        <p:txBody>
          <a:bodyPr wrap="square" rtlCol="0">
            <a:prstTxWarp prst="textPlain">
              <a:avLst/>
            </a:prstTxWarp>
            <a:spAutoFit/>
          </a:bodyPr>
          <a:lstStyle/>
          <a:p>
            <a:r>
              <a:rPr lang="en-US" sz="1600" b="1" dirty="0" smtClean="0"/>
              <a:t>Write about a paragraph about ill fate of </a:t>
            </a:r>
            <a:r>
              <a:rPr lang="en-US" sz="1600" b="1" dirty="0" err="1" smtClean="0"/>
              <a:t>Meherjan</a:t>
            </a:r>
            <a:r>
              <a:rPr lang="en-US" sz="1600" b="1" dirty="0" smtClean="0"/>
              <a:t>.</a:t>
            </a:r>
            <a:endParaRPr lang="en-US" sz="1600" b="1" dirty="0"/>
          </a:p>
        </p:txBody>
      </p:sp>
    </p:spTree>
    <p:extLst>
      <p:ext uri="{BB962C8B-B14F-4D97-AF65-F5344CB8AC3E}">
        <p14:creationId xmlns:p14="http://schemas.microsoft.com/office/powerpoint/2010/main" val="236675135"/>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92047" y="5818909"/>
            <a:ext cx="9818192" cy="911955"/>
          </a:xfrm>
          <a:prstGeom prst="rect">
            <a:avLst/>
          </a:prstGeom>
          <a:noFill/>
        </p:spPr>
        <p:txBody>
          <a:bodyPr wrap="square" rtlCol="0">
            <a:prstTxWarp prst="textPlain">
              <a:avLst/>
            </a:prstTxWarp>
            <a:spAutoFit/>
          </a:bodyPr>
          <a:lstStyle/>
          <a:p>
            <a:r>
              <a:rPr lang="en-US" b="1" dirty="0" smtClean="0">
                <a:blipFill dpi="0" rotWithShape="1">
                  <a:blip r:embed="rId2">
                    <a:extLst>
                      <a:ext uri="{28A0092B-C50C-407E-A947-70E740481C1C}">
                        <a14:useLocalDpi xmlns:a14="http://schemas.microsoft.com/office/drawing/2010/main" val="0"/>
                      </a:ext>
                    </a:extLst>
                  </a:blip>
                  <a:srcRect/>
                  <a:stretch>
                    <a:fillRect/>
                  </a:stretch>
                </a:blipFill>
              </a:rPr>
              <a:t>See you again</a:t>
            </a:r>
            <a:endParaRPr lang="en-US" b="1" dirty="0">
              <a:blipFill dpi="0" rotWithShape="1">
                <a:blip r:embed="rId2">
                  <a:extLst>
                    <a:ext uri="{28A0092B-C50C-407E-A947-70E740481C1C}">
                      <a14:useLocalDpi xmlns:a14="http://schemas.microsoft.com/office/drawing/2010/main" val="0"/>
                    </a:ext>
                  </a:extLst>
                </a:blip>
                <a:srcRect/>
                <a:stretch>
                  <a:fillRect/>
                </a:stretch>
              </a:blip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9688" y="1532659"/>
            <a:ext cx="7620000" cy="418926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TextBox 3"/>
          <p:cNvSpPr txBox="1"/>
          <p:nvPr/>
        </p:nvSpPr>
        <p:spPr>
          <a:xfrm>
            <a:off x="1801091" y="193305"/>
            <a:ext cx="8271164" cy="1116365"/>
          </a:xfrm>
          <a:prstGeom prst="rect">
            <a:avLst/>
          </a:prstGeom>
          <a:noFill/>
        </p:spPr>
        <p:txBody>
          <a:bodyPr wrap="square" rtlCol="0">
            <a:prstTxWarp prst="textTriangle">
              <a:avLst>
                <a:gd name="adj" fmla="val 7805"/>
              </a:avLst>
            </a:prstTxWarp>
            <a:spAutoFit/>
          </a:bodyPr>
          <a:lstStyle/>
          <a:p>
            <a:r>
              <a:rPr lang="en-US" b="1" dirty="0" smtClean="0">
                <a:blipFill dpi="0" rotWithShape="1">
                  <a:blip r:embed="rId4">
                    <a:extLst>
                      <a:ext uri="{28A0092B-C50C-407E-A947-70E740481C1C}">
                        <a14:useLocalDpi xmlns:a14="http://schemas.microsoft.com/office/drawing/2010/main" val="0"/>
                      </a:ext>
                    </a:extLst>
                  </a:blip>
                  <a:srcRect/>
                  <a:stretch>
                    <a:fillRect/>
                  </a:stretch>
                </a:blipFill>
              </a:rPr>
              <a:t>THANK YOU</a:t>
            </a:r>
            <a:endParaRPr lang="en-US" b="1" dirty="0">
              <a:blipFill dpi="0" rotWithShape="1">
                <a:blip r:embed="rId4">
                  <a:extLst>
                    <a:ext uri="{28A0092B-C50C-407E-A947-70E740481C1C}">
                      <a14:useLocalDpi xmlns:a14="http://schemas.microsoft.com/office/drawing/2010/main" val="0"/>
                    </a:ext>
                  </a:extLst>
                </a:blip>
                <a:srcRect/>
                <a:stretch>
                  <a:fillRect/>
                </a:stretch>
              </a:blipFill>
            </a:endParaRPr>
          </a:p>
        </p:txBody>
      </p:sp>
    </p:spTree>
    <p:extLst>
      <p:ext uri="{BB962C8B-B14F-4D97-AF65-F5344CB8AC3E}">
        <p14:creationId xmlns:p14="http://schemas.microsoft.com/office/powerpoint/2010/main" val="109084880"/>
      </p:ext>
    </p:extLst>
  </p:cSld>
  <p:clrMapOvr>
    <a:masterClrMapping/>
  </p:clrMapOvr>
  <p:transition spd="med">
    <p:spli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850"/>
                            </p:stCondLst>
                            <p:childTnLst>
                              <p:par>
                                <p:cTn id="10" presetID="6" presetClass="entr" presetSubtype="16"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par>
                          <p:cTn id="13" fill="hold">
                            <p:stCondLst>
                              <p:cond delay="2850"/>
                            </p:stCondLst>
                            <p:childTnLst>
                              <p:par>
                                <p:cTn id="14" presetID="2" presetClass="entr" presetSubtype="12" fill="hold" grpId="0" nodeType="afterEffect">
                                  <p:stCondLst>
                                    <p:cond delay="0"/>
                                  </p:stCondLst>
                                  <p:iterate type="lt">
                                    <p:tmPct val="10000"/>
                                  </p:iterate>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0-#ppt_w/2"/>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8917" y="1252023"/>
            <a:ext cx="7237290" cy="461266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 name="TextBox 1"/>
          <p:cNvSpPr txBox="1"/>
          <p:nvPr/>
        </p:nvSpPr>
        <p:spPr>
          <a:xfrm>
            <a:off x="1688123" y="393894"/>
            <a:ext cx="7723164" cy="632663"/>
          </a:xfrm>
          <a:prstGeom prst="rect">
            <a:avLst/>
          </a:prstGeom>
          <a:noFill/>
        </p:spPr>
        <p:txBody>
          <a:bodyPr wrap="square" rtlCol="0">
            <a:prstTxWarp prst="textPlain">
              <a:avLst/>
            </a:prstTxWarp>
            <a:spAutoFit/>
          </a:bodyPr>
          <a:lstStyle/>
          <a:p>
            <a:r>
              <a:rPr lang="en-US" dirty="0" smtClean="0">
                <a:effectLst>
                  <a:outerShdw blurRad="38100" dist="38100" dir="2700000" algn="tl">
                    <a:srgbClr val="000000">
                      <a:alpha val="43137"/>
                    </a:srgbClr>
                  </a:outerShdw>
                </a:effectLst>
              </a:rPr>
              <a:t>What do you see in the picture</a:t>
            </a:r>
            <a:r>
              <a:rPr lang="en-US" sz="1200" dirty="0" smtClean="0">
                <a:effectLst>
                  <a:outerShdw blurRad="38100" dist="38100" dir="2700000" algn="tl">
                    <a:srgbClr val="000000">
                      <a:alpha val="43137"/>
                    </a:srgbClr>
                  </a:outerShdw>
                </a:effectLst>
              </a:rPr>
              <a:t>?</a:t>
            </a:r>
            <a:endParaRPr lang="en-US" dirty="0">
              <a:effectLst>
                <a:outerShdw blurRad="38100" dist="38100" dir="2700000" algn="tl">
                  <a:srgbClr val="000000">
                    <a:alpha val="43137"/>
                  </a:srgbClr>
                </a:outerShdw>
              </a:effectLst>
            </a:endParaRPr>
          </a:p>
        </p:txBody>
      </p:sp>
      <p:sp>
        <p:nvSpPr>
          <p:cNvPr id="4" name="TextBox 3"/>
          <p:cNvSpPr txBox="1"/>
          <p:nvPr/>
        </p:nvSpPr>
        <p:spPr>
          <a:xfrm>
            <a:off x="1430819" y="5950633"/>
            <a:ext cx="8402521" cy="627607"/>
          </a:xfrm>
          <a:prstGeom prst="rect">
            <a:avLst/>
          </a:prstGeom>
          <a:noFill/>
        </p:spPr>
        <p:txBody>
          <a:bodyPr wrap="square" rtlCol="0">
            <a:prstTxWarp prst="textPlain">
              <a:avLst/>
            </a:prstTxWarp>
            <a:spAutoFit/>
          </a:bodyPr>
          <a:lstStyle/>
          <a:p>
            <a:r>
              <a:rPr lang="en-US" sz="1100" dirty="0" smtClean="0">
                <a:effectLst>
                  <a:outerShdw blurRad="38100" dist="38100" dir="2700000" algn="tl">
                    <a:srgbClr val="000000">
                      <a:alpha val="43137"/>
                    </a:srgbClr>
                  </a:outerShdw>
                </a:effectLst>
              </a:rPr>
              <a:t>River erosion in Bangladesh.</a:t>
            </a:r>
            <a:endParaRPr lang="en-US" sz="11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32797849"/>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hlinkClick r:id="" action="ppaction://ole?verb=0"/>
          </p:cNvPr>
          <p:cNvGraphicFramePr>
            <a:graphicFrameLocks noChangeAspect="1"/>
          </p:cNvGraphicFramePr>
          <p:nvPr>
            <p:extLst>
              <p:ext uri="{D42A27DB-BD31-4B8C-83A1-F6EECF244321}">
                <p14:modId xmlns:p14="http://schemas.microsoft.com/office/powerpoint/2010/main" val="4172104081"/>
              </p:ext>
            </p:extLst>
          </p:nvPr>
        </p:nvGraphicFramePr>
        <p:xfrm>
          <a:off x="4470125" y="2557416"/>
          <a:ext cx="1983878" cy="950912"/>
        </p:xfrm>
        <a:graphic>
          <a:graphicData uri="http://schemas.openxmlformats.org/presentationml/2006/ole">
            <mc:AlternateContent xmlns:mc="http://schemas.openxmlformats.org/markup-compatibility/2006">
              <mc:Choice xmlns:v="urn:schemas-microsoft-com:vml" Requires="v">
                <p:oleObj spid="_x0000_s1114" name="Packager Shell Object" showAsIcon="1" r:id="rId3" imgW="980280" imgH="440280" progId="Package">
                  <p:embed/>
                </p:oleObj>
              </mc:Choice>
              <mc:Fallback>
                <p:oleObj name="Packager Shell Object" showAsIcon="1" r:id="rId3" imgW="980280" imgH="440280" progId="Package">
                  <p:embed/>
                  <p:pic>
                    <p:nvPicPr>
                      <p:cNvPr id="0" name="Picture 7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0125" y="2557416"/>
                        <a:ext cx="1983878" cy="950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ounded Rectangular Callout 4"/>
          <p:cNvSpPr/>
          <p:nvPr/>
        </p:nvSpPr>
        <p:spPr>
          <a:xfrm>
            <a:off x="4023361" y="942535"/>
            <a:ext cx="4839286" cy="787791"/>
          </a:xfrm>
          <a:prstGeom prst="wedgeRoundRectCallout">
            <a:avLst>
              <a:gd name="adj1" fmla="val -20833"/>
              <a:gd name="adj2" fmla="val 91071"/>
              <a:gd name="adj3" fmla="val 16667"/>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chemeClr val="tx1"/>
                </a:solidFill>
                <a:effectLst>
                  <a:outerShdw blurRad="38100" dist="38100" dir="2700000" algn="tl">
                    <a:srgbClr val="000000">
                      <a:alpha val="43137"/>
                    </a:srgbClr>
                  </a:outerShdw>
                </a:effectLst>
              </a:rPr>
              <a:t>Let’s enjoy a video</a:t>
            </a:r>
            <a:endParaRPr lang="en-US" sz="4000"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36146153"/>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605" y="-820575"/>
            <a:ext cx="10218057" cy="7371796"/>
          </a:xfrm>
          <a:prstGeom prst="rect">
            <a:avLst/>
          </a:prstGeom>
        </p:spPr>
      </p:pic>
      <p:sp>
        <p:nvSpPr>
          <p:cNvPr id="3" name="Rectangle 2"/>
          <p:cNvSpPr/>
          <p:nvPr/>
        </p:nvSpPr>
        <p:spPr>
          <a:xfrm>
            <a:off x="4798093" y="675309"/>
            <a:ext cx="4369979" cy="646331"/>
          </a:xfrm>
          <a:prstGeom prst="rect">
            <a:avLst/>
          </a:prstGeom>
        </p:spPr>
        <p:txBody>
          <a:bodyPr wrap="none">
            <a:spAutoFit/>
          </a:bodyPr>
          <a:lstStyle/>
          <a:p>
            <a:pPr algn="ctr"/>
            <a:r>
              <a:rPr lang="en-US" sz="3600" b="1" dirty="0" smtClean="0">
                <a:ln/>
                <a:solidFill>
                  <a:schemeClr val="bg1"/>
                </a:solidFill>
                <a:effectLst>
                  <a:outerShdw blurRad="38100" dist="38100" dir="2700000" algn="tl">
                    <a:srgbClr val="000000">
                      <a:alpha val="43137"/>
                    </a:srgbClr>
                  </a:outerShdw>
                </a:effectLst>
              </a:rPr>
              <a:t>Our Today’s Lesson is-</a:t>
            </a:r>
            <a:endParaRPr lang="en-US" sz="3600" b="1" dirty="0">
              <a:ln/>
              <a:solidFill>
                <a:schemeClr val="bg1"/>
              </a:solidFill>
              <a:effectLst>
                <a:outerShdw blurRad="38100" dist="38100" dir="2700000" algn="tl">
                  <a:srgbClr val="000000">
                    <a:alpha val="43137"/>
                  </a:srgbClr>
                </a:outerShdw>
              </a:effectLst>
            </a:endParaRPr>
          </a:p>
        </p:txBody>
      </p:sp>
      <p:sp>
        <p:nvSpPr>
          <p:cNvPr id="4" name="Rectangle 3"/>
          <p:cNvSpPr/>
          <p:nvPr/>
        </p:nvSpPr>
        <p:spPr>
          <a:xfrm>
            <a:off x="5096510" y="1488105"/>
            <a:ext cx="4067973" cy="1077218"/>
          </a:xfrm>
          <a:prstGeom prst="rect">
            <a:avLst/>
          </a:prstGeom>
        </p:spPr>
        <p:txBody>
          <a:bodyPr wrap="none">
            <a:spAutoFit/>
          </a:bodyPr>
          <a:lstStyle/>
          <a:p>
            <a:pPr algn="ctr"/>
            <a:r>
              <a:rPr lang="en-US" sz="3200" b="1" dirty="0" smtClean="0">
                <a:solidFill>
                  <a:schemeClr val="bg1"/>
                </a:solidFill>
                <a:effectLst>
                  <a:outerShdw blurRad="38100" dist="38100" dir="2700000" algn="tl">
                    <a:srgbClr val="000000">
                      <a:alpha val="43137"/>
                    </a:srgbClr>
                  </a:outerShdw>
                </a:effectLst>
                <a:latin typeface="Arial Black" panose="020B0A04020102020204" pitchFamily="34" charset="0"/>
              </a:rPr>
              <a:t>The greed of the </a:t>
            </a:r>
          </a:p>
          <a:p>
            <a:pPr algn="ctr"/>
            <a:r>
              <a:rPr lang="en-US" sz="3200" b="1" dirty="0" smtClean="0">
                <a:solidFill>
                  <a:schemeClr val="bg1"/>
                </a:solidFill>
                <a:effectLst>
                  <a:outerShdw blurRad="38100" dist="38100" dir="2700000" algn="tl">
                    <a:srgbClr val="000000">
                      <a:alpha val="43137"/>
                    </a:srgbClr>
                  </a:outerShdw>
                </a:effectLst>
                <a:latin typeface="Arial Black" panose="020B0A04020102020204" pitchFamily="34" charset="0"/>
              </a:rPr>
              <a:t>roaring rivers </a:t>
            </a:r>
          </a:p>
        </p:txBody>
      </p:sp>
    </p:spTree>
  </p:cSld>
  <p:clrMapOvr>
    <a:masterClrMapping/>
  </p:clrMapOvr>
  <p:transition spd="med">
    <p:split orient="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88472" y="878815"/>
            <a:ext cx="8853056" cy="769441"/>
          </a:xfrm>
          <a:prstGeom prst="rect">
            <a:avLst/>
          </a:prstGeom>
          <a:noFill/>
        </p:spPr>
        <p:txBody>
          <a:bodyPr wrap="square" rtlCol="0">
            <a:prstTxWarp prst="textPlain">
              <a:avLst/>
            </a:prstTxWarp>
            <a:spAutoFit/>
          </a:bodyPr>
          <a:lstStyle/>
          <a:p>
            <a:pPr algn="ctr"/>
            <a:r>
              <a:rPr lang="en-US" sz="4400" b="1" dirty="0" smtClean="0">
                <a:ln/>
                <a:solidFill>
                  <a:schemeClr val="accent6">
                    <a:lumMod val="50000"/>
                  </a:schemeClr>
                </a:solidFill>
                <a:latin typeface="Arial Black" panose="020B0A04020102020204" pitchFamily="34" charset="0"/>
              </a:rPr>
              <a:t>Learning Outcomes</a:t>
            </a:r>
            <a:endParaRPr lang="en-US" sz="2000" b="1" dirty="0" smtClean="0">
              <a:solidFill>
                <a:schemeClr val="accent6">
                  <a:lumMod val="50000"/>
                </a:schemeClr>
              </a:solidFill>
              <a:latin typeface="Arial Black" panose="020B0A04020102020204" pitchFamily="34" charset="0"/>
              <a:cs typeface="Times New Roman" pitchFamily="18" charset="0"/>
            </a:endParaRPr>
          </a:p>
        </p:txBody>
      </p:sp>
      <p:sp>
        <p:nvSpPr>
          <p:cNvPr id="3" name="Rectangle 2"/>
          <p:cNvSpPr/>
          <p:nvPr/>
        </p:nvSpPr>
        <p:spPr>
          <a:xfrm>
            <a:off x="1288472" y="2051441"/>
            <a:ext cx="8333427" cy="759628"/>
          </a:xfrm>
          <a:prstGeom prst="rect">
            <a:avLst/>
          </a:prstGeom>
        </p:spPr>
        <p:txBody>
          <a:bodyPr wrap="none">
            <a:prstTxWarp prst="textPlain">
              <a:avLst/>
            </a:prstTxWarp>
            <a:spAutoFit/>
          </a:bodyPr>
          <a:lstStyle/>
          <a:p>
            <a:r>
              <a:rPr lang="en-US" b="1" dirty="0">
                <a:solidFill>
                  <a:srgbClr val="00B050"/>
                </a:solidFill>
                <a:latin typeface="Times New Roman" pitchFamily="18" charset="0"/>
                <a:cs typeface="Times New Roman" pitchFamily="18" charset="0"/>
              </a:rPr>
              <a:t>After we have studied this lesson, we will be able to.</a:t>
            </a:r>
          </a:p>
        </p:txBody>
      </p:sp>
      <p:sp>
        <p:nvSpPr>
          <p:cNvPr id="4" name="Rectangle 3"/>
          <p:cNvSpPr/>
          <p:nvPr/>
        </p:nvSpPr>
        <p:spPr>
          <a:xfrm>
            <a:off x="1461737" y="3214255"/>
            <a:ext cx="9195954" cy="2532874"/>
          </a:xfrm>
          <a:prstGeom prst="rect">
            <a:avLst/>
          </a:prstGeom>
        </p:spPr>
        <p:txBody>
          <a:bodyPr>
            <a:prstTxWarp prst="textPlain">
              <a:avLst/>
            </a:prstTxWarp>
            <a:spAutoFit/>
          </a:bodyPr>
          <a:lstStyle/>
          <a:p>
            <a:pPr>
              <a:buFont typeface="Wingdings" pitchFamily="2" charset="2"/>
              <a:buChar char="q"/>
            </a:pPr>
            <a:r>
              <a:rPr lang="en-US" dirty="0" smtClean="0">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dirty="0" smtClean="0">
                <a:solidFill>
                  <a:srgbClr val="002060"/>
                </a:solidFill>
                <a:latin typeface="Times New Roman" pitchFamily="18" charset="0"/>
                <a:cs typeface="Times New Roman" pitchFamily="18" charset="0"/>
              </a:rPr>
              <a:t>ask </a:t>
            </a:r>
            <a:r>
              <a:rPr lang="en-US" dirty="0">
                <a:solidFill>
                  <a:srgbClr val="002060"/>
                </a:solidFill>
                <a:latin typeface="Times New Roman" pitchFamily="18" charset="0"/>
                <a:cs typeface="Times New Roman" pitchFamily="18" charset="0"/>
              </a:rPr>
              <a:t>and answer questions.</a:t>
            </a:r>
          </a:p>
          <a:p>
            <a:pPr>
              <a:buFont typeface="Wingdings" pitchFamily="2" charset="2"/>
              <a:buChar char="q"/>
            </a:pPr>
            <a:r>
              <a:rPr lang="en-US" dirty="0">
                <a:solidFill>
                  <a:srgbClr val="002060"/>
                </a:solidFill>
                <a:latin typeface="Times New Roman" pitchFamily="18" charset="0"/>
                <a:cs typeface="Times New Roman" pitchFamily="18" charset="0"/>
              </a:rPr>
              <a:t> infer meaning from context.</a:t>
            </a:r>
          </a:p>
          <a:p>
            <a:pPr>
              <a:buFont typeface="Wingdings" pitchFamily="2" charset="2"/>
              <a:buChar char="q"/>
            </a:pPr>
            <a:r>
              <a:rPr lang="en-US" dirty="0">
                <a:solidFill>
                  <a:srgbClr val="002060"/>
                </a:solidFill>
                <a:latin typeface="Times New Roman" pitchFamily="18" charset="0"/>
                <a:cs typeface="Times New Roman" pitchFamily="18" charset="0"/>
              </a:rPr>
              <a:t> describe about river erosion in Bangladesh.</a:t>
            </a:r>
          </a:p>
          <a:p>
            <a:pPr>
              <a:buFont typeface="Wingdings" pitchFamily="2" charset="2"/>
              <a:buChar char="q"/>
            </a:pPr>
            <a:r>
              <a:rPr lang="en-US" dirty="0">
                <a:solidFill>
                  <a:srgbClr val="002060"/>
                </a:solidFill>
                <a:latin typeface="Times New Roman" pitchFamily="18" charset="0"/>
                <a:cs typeface="Times New Roman" pitchFamily="18" charset="0"/>
              </a:rPr>
              <a:t> write a paragraph.</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66250" y="166255"/>
            <a:ext cx="1759529" cy="6539345"/>
          </a:xfrm>
          <a:prstGeom prst="rect">
            <a:avLst/>
          </a:prstGeom>
        </p:spPr>
      </p:pic>
    </p:spTree>
    <p:extLst>
      <p:ext uri="{BB962C8B-B14F-4D97-AF65-F5344CB8AC3E}">
        <p14:creationId xmlns:p14="http://schemas.microsoft.com/office/powerpoint/2010/main" val="2496905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8545" y="6008173"/>
            <a:ext cx="11152909" cy="461665"/>
          </a:xfrm>
          <a:prstGeom prst="rect">
            <a:avLst/>
          </a:prstGeom>
          <a:solidFill>
            <a:schemeClr val="bg1"/>
          </a:solidFill>
          <a:ln>
            <a:noFill/>
          </a:ln>
        </p:spPr>
        <p:txBody>
          <a:bodyPr wrap="square" rtlCol="0">
            <a:spAutoFit/>
          </a:bodyPr>
          <a:lstStyle/>
          <a:p>
            <a:pPr algn="ctr"/>
            <a:r>
              <a:rPr lang="en-US" sz="2400" b="1" dirty="0" err="1">
                <a:latin typeface="Times New Roman" panose="02020603050405020304" pitchFamily="18" charset="0"/>
                <a:cs typeface="Times New Roman" panose="02020603050405020304" pitchFamily="18" charset="0"/>
              </a:rPr>
              <a:t>Meherjan</a:t>
            </a:r>
            <a:r>
              <a:rPr lang="en-US" sz="2400" b="1" dirty="0">
                <a:latin typeface="Times New Roman" panose="02020603050405020304" pitchFamily="18" charset="0"/>
                <a:cs typeface="Times New Roman" panose="02020603050405020304" pitchFamily="18" charset="0"/>
              </a:rPr>
              <a:t> lives in a slum on the </a:t>
            </a:r>
            <a:r>
              <a:rPr lang="en-US" sz="2400" b="1" dirty="0" err="1">
                <a:latin typeface="Times New Roman" panose="02020603050405020304" pitchFamily="18" charset="0"/>
                <a:cs typeface="Times New Roman" panose="02020603050405020304" pitchFamily="18" charset="0"/>
              </a:rPr>
              <a:t>Sirajgonj</a:t>
            </a:r>
            <a:r>
              <a:rPr lang="en-US" sz="2400" b="1" dirty="0">
                <a:latin typeface="Times New Roman" panose="02020603050405020304" pitchFamily="18" charset="0"/>
                <a:cs typeface="Times New Roman" panose="02020603050405020304" pitchFamily="18" charset="0"/>
              </a:rPr>
              <a:t> Town Protection Embankment.</a:t>
            </a:r>
            <a:endParaRPr lang="en-US" sz="2400" dirty="0">
              <a:effectLst>
                <a:outerShdw blurRad="38100" dist="38100" dir="2700000" algn="tl">
                  <a:srgbClr val="000000">
                    <a:alpha val="43137"/>
                  </a:srgbClr>
                </a:outerShdw>
              </a:effectLst>
              <a:latin typeface="Book Antiqua" pitchFamily="18" charset="0"/>
            </a:endParaRPr>
          </a:p>
        </p:txBody>
      </p:sp>
      <p:sp>
        <p:nvSpPr>
          <p:cNvPr id="3" name="TextBox 2"/>
          <p:cNvSpPr txBox="1"/>
          <p:nvPr/>
        </p:nvSpPr>
        <p:spPr>
          <a:xfrm>
            <a:off x="1374321" y="115602"/>
            <a:ext cx="9163049" cy="707886"/>
          </a:xfrm>
          <a:prstGeom prst="rect">
            <a:avLst/>
          </a:prstGeom>
          <a:noFill/>
          <a:ln>
            <a:noFill/>
          </a:ln>
        </p:spPr>
        <p:txBody>
          <a:bodyPr wrap="square" rtlCol="0">
            <a:spAutoFit/>
          </a:bodyPr>
          <a:lstStyle/>
          <a:p>
            <a:pPr algn="ctr"/>
            <a:r>
              <a:rPr lang="en-US" sz="4000" b="1" dirty="0" smtClean="0">
                <a:effectLst>
                  <a:outerShdw blurRad="38100" dist="38100" dir="2700000" algn="tl">
                    <a:srgbClr val="000000">
                      <a:alpha val="43137"/>
                    </a:srgbClr>
                  </a:outerShdw>
                </a:effectLst>
                <a:latin typeface="Book Antiqua" pitchFamily="18" charset="0"/>
              </a:rPr>
              <a:t>Let us introduce with some </a:t>
            </a:r>
            <a:r>
              <a:rPr lang="en-US" sz="4000" b="1" dirty="0" err="1" smtClean="0">
                <a:effectLst>
                  <a:outerShdw blurRad="38100" dist="38100" dir="2700000" algn="tl">
                    <a:srgbClr val="000000">
                      <a:alpha val="43137"/>
                    </a:srgbClr>
                  </a:outerShdw>
                </a:effectLst>
                <a:latin typeface="Book Antiqua" pitchFamily="18" charset="0"/>
              </a:rPr>
              <a:t>ke</a:t>
            </a:r>
            <a:r>
              <a:rPr lang="en-US" sz="4000" b="1" dirty="0" smtClean="0">
                <a:effectLst>
                  <a:outerShdw blurRad="38100" dist="38100" dir="2700000" algn="tl">
                    <a:srgbClr val="000000">
                      <a:alpha val="43137"/>
                    </a:srgbClr>
                  </a:outerShdw>
                </a:effectLst>
                <a:latin typeface="Book Antiqua" pitchFamily="18" charset="0"/>
              </a:rPr>
              <a:t> words.</a:t>
            </a:r>
            <a:endParaRPr lang="en-US" sz="4000" b="1" dirty="0">
              <a:effectLst>
                <a:outerShdw blurRad="38100" dist="38100" dir="2700000" algn="tl">
                  <a:srgbClr val="000000">
                    <a:alpha val="43137"/>
                  </a:srgbClr>
                </a:outerShdw>
              </a:effectLst>
              <a:latin typeface="Book Antiqua" pitchFamily="18" charset="0"/>
            </a:endParaRPr>
          </a:p>
        </p:txBody>
      </p:sp>
      <p:sp>
        <p:nvSpPr>
          <p:cNvPr id="4" name="Down Arrow Callout 3"/>
          <p:cNvSpPr/>
          <p:nvPr/>
        </p:nvSpPr>
        <p:spPr>
          <a:xfrm>
            <a:off x="248474" y="893867"/>
            <a:ext cx="3096206" cy="1174776"/>
          </a:xfrm>
          <a:prstGeom prst="downArrowCallout">
            <a:avLst>
              <a:gd name="adj1" fmla="val 47352"/>
              <a:gd name="adj2" fmla="val 40517"/>
              <a:gd name="adj3" fmla="val 25000"/>
              <a:gd name="adj4" fmla="val 53155"/>
            </a:avLst>
          </a:prstGeom>
          <a:noFill/>
          <a:ln w="28575">
            <a:solidFill>
              <a:schemeClr val="tx1"/>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Embankment</a:t>
            </a:r>
            <a:endParaRPr lang="en-US" sz="3200" b="1" dirty="0">
              <a:solidFill>
                <a:schemeClr val="tx1"/>
              </a:solidFill>
              <a:latin typeface="Book Antiqua" pitchFamily="18" charset="0"/>
            </a:endParaRPr>
          </a:p>
        </p:txBody>
      </p:sp>
      <p:sp>
        <p:nvSpPr>
          <p:cNvPr id="5" name="Down Arrow Callout 4"/>
          <p:cNvSpPr/>
          <p:nvPr/>
        </p:nvSpPr>
        <p:spPr>
          <a:xfrm>
            <a:off x="248474" y="2057425"/>
            <a:ext cx="3096206" cy="1174776"/>
          </a:xfrm>
          <a:prstGeom prst="downArrowCallout">
            <a:avLst>
              <a:gd name="adj1" fmla="val 47352"/>
              <a:gd name="adj2" fmla="val 40517"/>
              <a:gd name="adj3" fmla="val 25000"/>
              <a:gd name="adj4" fmla="val 53155"/>
            </a:avLst>
          </a:prstGeom>
          <a:noFill/>
          <a:ln w="28575">
            <a:solidFill>
              <a:schemeClr val="tx1"/>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3200" b="1" dirty="0" smtClean="0">
                <a:solidFill>
                  <a:schemeClr val="tx1"/>
                </a:solidFill>
                <a:latin typeface="Times New Roman" panose="02020603050405020304" pitchFamily="18" charset="0"/>
                <a:cs typeface="Times New Roman" panose="02020603050405020304" pitchFamily="18" charset="0"/>
              </a:rPr>
              <a:t>bank</a:t>
            </a:r>
            <a:endParaRPr lang="en-US" sz="3200" b="1" dirty="0">
              <a:solidFill>
                <a:schemeClr val="tx1"/>
              </a:solidFill>
              <a:latin typeface="Book Antiqua" pitchFamily="18" charset="0"/>
            </a:endParaRPr>
          </a:p>
        </p:txBody>
      </p:sp>
      <p:sp>
        <p:nvSpPr>
          <p:cNvPr id="6" name="Down Arrow Callout 5"/>
          <p:cNvSpPr/>
          <p:nvPr/>
        </p:nvSpPr>
        <p:spPr>
          <a:xfrm>
            <a:off x="248474" y="3243419"/>
            <a:ext cx="3096206" cy="1174776"/>
          </a:xfrm>
          <a:prstGeom prst="downArrowCallout">
            <a:avLst>
              <a:gd name="adj1" fmla="val 47352"/>
              <a:gd name="adj2" fmla="val 40517"/>
              <a:gd name="adj3" fmla="val 25000"/>
              <a:gd name="adj4" fmla="val 53155"/>
            </a:avLst>
          </a:prstGeom>
          <a:noFill/>
          <a:ln w="28575">
            <a:solidFill>
              <a:schemeClr val="tx1"/>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3200" b="1" dirty="0" smtClean="0">
                <a:solidFill>
                  <a:schemeClr val="tx1"/>
                </a:solidFill>
                <a:latin typeface="Times New Roman" panose="02020603050405020304" pitchFamily="18" charset="0"/>
                <a:cs typeface="Times New Roman" panose="02020603050405020304" pitchFamily="18" charset="0"/>
              </a:rPr>
              <a:t>ridge</a:t>
            </a:r>
            <a:endParaRPr lang="en-US" sz="3200" b="1" dirty="0">
              <a:solidFill>
                <a:schemeClr val="tx1"/>
              </a:solidFill>
              <a:latin typeface="Book Antiqua" pitchFamily="18" charset="0"/>
            </a:endParaRPr>
          </a:p>
        </p:txBody>
      </p:sp>
      <p:sp>
        <p:nvSpPr>
          <p:cNvPr id="7" name="Down Arrow Callout 6"/>
          <p:cNvSpPr/>
          <p:nvPr/>
        </p:nvSpPr>
        <p:spPr>
          <a:xfrm>
            <a:off x="248474" y="4466138"/>
            <a:ext cx="3096206" cy="1174776"/>
          </a:xfrm>
          <a:prstGeom prst="downArrowCallout">
            <a:avLst>
              <a:gd name="adj1" fmla="val 47352"/>
              <a:gd name="adj2" fmla="val 40517"/>
              <a:gd name="adj3" fmla="val 25000"/>
              <a:gd name="adj4" fmla="val 53155"/>
            </a:avLst>
          </a:prstGeom>
          <a:noFill/>
          <a:ln w="28575">
            <a:solidFill>
              <a:schemeClr val="tx1"/>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3200" b="1" dirty="0" smtClean="0">
                <a:solidFill>
                  <a:schemeClr val="tx1"/>
                </a:solidFill>
                <a:latin typeface="Times New Roman" panose="02020603050405020304" pitchFamily="18" charset="0"/>
                <a:cs typeface="Times New Roman" panose="02020603050405020304" pitchFamily="18" charset="0"/>
              </a:rPr>
              <a:t>dam</a:t>
            </a:r>
            <a:endParaRPr lang="en-US" sz="3200" b="1" dirty="0">
              <a:solidFill>
                <a:schemeClr val="tx1"/>
              </a:solidFill>
              <a:latin typeface="Book Antiqua" pitchFamily="18"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2159" y="893868"/>
            <a:ext cx="7428070" cy="474704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80617384"/>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500"/>
                                        <p:tgtEl>
                                          <p:spTgt spid="6"/>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up)">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left)">
                                      <p:cBhvr>
                                        <p:cTn id="2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7041" y="5596288"/>
            <a:ext cx="10909828" cy="523220"/>
          </a:xfrm>
          <a:prstGeom prst="rect">
            <a:avLst/>
          </a:prstGeom>
          <a:noFill/>
          <a:ln>
            <a:noFill/>
          </a:ln>
        </p:spPr>
        <p:txBody>
          <a:bodyPr wrap="square" rtlCol="0">
            <a:spAutoFit/>
          </a:bodyPr>
          <a:lstStyle/>
          <a:p>
            <a:pPr algn="ctr"/>
            <a:r>
              <a:rPr lang="en-US"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dancing of the flames reminds Meherjan of the turmoil in her life.</a:t>
            </a:r>
            <a:endParaRPr lang="en-US" sz="2800" b="1" dirty="0">
              <a:effectLst>
                <a:outerShdw blurRad="38100" dist="38100" dir="2700000" algn="tl">
                  <a:srgbClr val="000000">
                    <a:alpha val="43137"/>
                  </a:srgbClr>
                </a:outerShdw>
              </a:effectLst>
              <a:latin typeface="Book Antiqua" pitchFamily="18" charset="0"/>
            </a:endParaRPr>
          </a:p>
        </p:txBody>
      </p:sp>
      <p:sp>
        <p:nvSpPr>
          <p:cNvPr id="3" name="Down Arrow Callout 2"/>
          <p:cNvSpPr/>
          <p:nvPr/>
        </p:nvSpPr>
        <p:spPr>
          <a:xfrm>
            <a:off x="360901" y="337231"/>
            <a:ext cx="3096206" cy="1387410"/>
          </a:xfrm>
          <a:prstGeom prst="downArrowCallout">
            <a:avLst>
              <a:gd name="adj1" fmla="val 47352"/>
              <a:gd name="adj2" fmla="val 40517"/>
              <a:gd name="adj3" fmla="val 25000"/>
              <a:gd name="adj4" fmla="val 53155"/>
            </a:avLst>
          </a:prstGeom>
          <a:noFill/>
          <a:ln w="28575">
            <a:solidFill>
              <a:schemeClr val="tx1"/>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3200" b="1" dirty="0" smtClean="0">
                <a:latin typeface="Times New Roman" panose="02020603050405020304" pitchFamily="18" charset="0"/>
                <a:cs typeface="Times New Roman" panose="02020603050405020304" pitchFamily="18" charset="0"/>
              </a:rPr>
              <a:t>Turmoil</a:t>
            </a:r>
            <a:endParaRPr lang="en-US" sz="3200" b="1" dirty="0">
              <a:latin typeface="Book Antiqua" pitchFamily="18" charset="0"/>
            </a:endParaRPr>
          </a:p>
        </p:txBody>
      </p:sp>
      <p:sp>
        <p:nvSpPr>
          <p:cNvPr id="4" name="Down Arrow Callout 3"/>
          <p:cNvSpPr/>
          <p:nvPr/>
        </p:nvSpPr>
        <p:spPr>
          <a:xfrm>
            <a:off x="360901" y="1722011"/>
            <a:ext cx="3096206" cy="1174776"/>
          </a:xfrm>
          <a:prstGeom prst="downArrowCallout">
            <a:avLst>
              <a:gd name="adj1" fmla="val 47352"/>
              <a:gd name="adj2" fmla="val 40517"/>
              <a:gd name="adj3" fmla="val 25000"/>
              <a:gd name="adj4" fmla="val 53155"/>
            </a:avLst>
          </a:prstGeom>
          <a:noFill/>
          <a:ln w="28575">
            <a:solidFill>
              <a:schemeClr val="tx1"/>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3200" b="1" dirty="0" smtClean="0">
                <a:latin typeface="Times New Roman" panose="02020603050405020304" pitchFamily="18" charset="0"/>
                <a:cs typeface="Times New Roman" panose="02020603050405020304" pitchFamily="18" charset="0"/>
              </a:rPr>
              <a:t>chaos</a:t>
            </a:r>
            <a:endParaRPr lang="en-US" sz="3200" b="1" dirty="0">
              <a:latin typeface="Book Antiqua" pitchFamily="18" charset="0"/>
            </a:endParaRPr>
          </a:p>
        </p:txBody>
      </p:sp>
      <p:sp>
        <p:nvSpPr>
          <p:cNvPr id="5" name="Down Arrow Callout 4"/>
          <p:cNvSpPr/>
          <p:nvPr/>
        </p:nvSpPr>
        <p:spPr>
          <a:xfrm>
            <a:off x="360901" y="2891070"/>
            <a:ext cx="3096206" cy="1174776"/>
          </a:xfrm>
          <a:prstGeom prst="downArrowCallout">
            <a:avLst>
              <a:gd name="adj1" fmla="val 47352"/>
              <a:gd name="adj2" fmla="val 40517"/>
              <a:gd name="adj3" fmla="val 25000"/>
              <a:gd name="adj4" fmla="val 53155"/>
            </a:avLst>
          </a:prstGeom>
          <a:noFill/>
          <a:ln w="28575">
            <a:solidFill>
              <a:schemeClr val="tx1"/>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3200" b="1" dirty="0" smtClean="0">
                <a:latin typeface="Times New Roman" panose="02020603050405020304" pitchFamily="18" charset="0"/>
                <a:cs typeface="Times New Roman" panose="02020603050405020304" pitchFamily="18" charset="0"/>
              </a:rPr>
              <a:t>havoc</a:t>
            </a:r>
            <a:endParaRPr lang="en-US" sz="3200" b="1" dirty="0">
              <a:latin typeface="Book Antiqua" pitchFamily="18" charset="0"/>
            </a:endParaRPr>
          </a:p>
        </p:txBody>
      </p:sp>
      <p:sp>
        <p:nvSpPr>
          <p:cNvPr id="6" name="Down Arrow Callout 5"/>
          <p:cNvSpPr/>
          <p:nvPr/>
        </p:nvSpPr>
        <p:spPr>
          <a:xfrm>
            <a:off x="262527" y="4061717"/>
            <a:ext cx="3096206" cy="1174776"/>
          </a:xfrm>
          <a:prstGeom prst="downArrowCallout">
            <a:avLst>
              <a:gd name="adj1" fmla="val 47352"/>
              <a:gd name="adj2" fmla="val 40517"/>
              <a:gd name="adj3" fmla="val 25000"/>
              <a:gd name="adj4" fmla="val 53155"/>
            </a:avLst>
          </a:prstGeom>
          <a:noFill/>
          <a:ln w="28575">
            <a:solidFill>
              <a:schemeClr val="tx1"/>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3200" b="1" dirty="0" smtClean="0">
                <a:latin typeface="Times New Roman" panose="02020603050405020304" pitchFamily="18" charset="0"/>
                <a:cs typeface="Times New Roman" panose="02020603050405020304" pitchFamily="18" charset="0"/>
              </a:rPr>
              <a:t>confusion</a:t>
            </a:r>
            <a:endParaRPr lang="en-US" sz="3200" b="1" dirty="0">
              <a:latin typeface="Book Antiqua" pitchFamily="18" charset="0"/>
            </a:endParaRP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b="9375"/>
          <a:stretch/>
        </p:blipFill>
        <p:spPr>
          <a:xfrm>
            <a:off x="4034971" y="344742"/>
            <a:ext cx="6840226" cy="485137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1628531119"/>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0531" y="5488235"/>
            <a:ext cx="10909828" cy="954107"/>
          </a:xfrm>
          <a:prstGeom prst="rect">
            <a:avLst/>
          </a:prstGeom>
          <a:noFill/>
          <a:ln>
            <a:noFill/>
          </a:ln>
        </p:spPr>
        <p:txBody>
          <a:bodyPr wrap="square" rtlCol="0">
            <a:spAutoFit/>
          </a:bodyPr>
          <a:lstStyle/>
          <a:p>
            <a:pPr algn="ctr"/>
            <a:r>
              <a:rPr lang="en-US"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It took the river only a day to demolish </a:t>
            </a:r>
            <a:r>
              <a:rPr lang="en-US" sz="28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Meher’s</a:t>
            </a:r>
            <a:r>
              <a:rPr lang="en-US"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house, trees, vegetable garden and the bamboo bush.</a:t>
            </a:r>
            <a:endParaRPr lang="en-US" sz="2800" b="1" dirty="0">
              <a:effectLst>
                <a:outerShdw blurRad="38100" dist="38100" dir="2700000" algn="tl">
                  <a:srgbClr val="000000">
                    <a:alpha val="43137"/>
                  </a:srgbClr>
                </a:outerShdw>
              </a:effectLst>
              <a:latin typeface="Book Antiqua" pitchFamily="18" charset="0"/>
            </a:endParaRPr>
          </a:p>
        </p:txBody>
      </p:sp>
      <p:sp>
        <p:nvSpPr>
          <p:cNvPr id="3" name="Down Arrow Callout 2"/>
          <p:cNvSpPr/>
          <p:nvPr/>
        </p:nvSpPr>
        <p:spPr>
          <a:xfrm>
            <a:off x="360901" y="337231"/>
            <a:ext cx="3096206" cy="1387410"/>
          </a:xfrm>
          <a:prstGeom prst="downArrowCallout">
            <a:avLst>
              <a:gd name="adj1" fmla="val 47352"/>
              <a:gd name="adj2" fmla="val 40517"/>
              <a:gd name="adj3" fmla="val 25000"/>
              <a:gd name="adj4" fmla="val 53155"/>
            </a:avLst>
          </a:prstGeom>
          <a:noFill/>
          <a:ln w="28575">
            <a:solidFill>
              <a:schemeClr val="tx1"/>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3200" b="1" dirty="0" smtClean="0">
                <a:latin typeface="Times New Roman" panose="02020603050405020304" pitchFamily="18" charset="0"/>
                <a:cs typeface="Times New Roman" panose="02020603050405020304" pitchFamily="18" charset="0"/>
              </a:rPr>
              <a:t>Demolish</a:t>
            </a:r>
            <a:endParaRPr lang="en-US" sz="3200" b="1" dirty="0">
              <a:latin typeface="Book Antiqua" pitchFamily="18" charset="0"/>
            </a:endParaRPr>
          </a:p>
        </p:txBody>
      </p:sp>
      <p:sp>
        <p:nvSpPr>
          <p:cNvPr id="4" name="Down Arrow Callout 3"/>
          <p:cNvSpPr/>
          <p:nvPr/>
        </p:nvSpPr>
        <p:spPr>
          <a:xfrm>
            <a:off x="360901" y="1692983"/>
            <a:ext cx="3096206" cy="1174776"/>
          </a:xfrm>
          <a:prstGeom prst="downArrowCallout">
            <a:avLst>
              <a:gd name="adj1" fmla="val 47352"/>
              <a:gd name="adj2" fmla="val 40517"/>
              <a:gd name="adj3" fmla="val 25000"/>
              <a:gd name="adj4" fmla="val 53155"/>
            </a:avLst>
          </a:prstGeom>
          <a:noFill/>
          <a:ln w="28575">
            <a:solidFill>
              <a:schemeClr val="tx1"/>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3200" b="1" dirty="0" smtClean="0">
                <a:latin typeface="Times New Roman" panose="02020603050405020304" pitchFamily="18" charset="0"/>
                <a:cs typeface="Times New Roman" panose="02020603050405020304" pitchFamily="18" charset="0"/>
              </a:rPr>
              <a:t>defeat</a:t>
            </a:r>
            <a:endParaRPr lang="en-US" sz="3200" b="1" dirty="0">
              <a:latin typeface="Book Antiqua" pitchFamily="18" charset="0"/>
            </a:endParaRPr>
          </a:p>
        </p:txBody>
      </p:sp>
      <p:sp>
        <p:nvSpPr>
          <p:cNvPr id="5" name="Down Arrow Callout 4"/>
          <p:cNvSpPr/>
          <p:nvPr/>
        </p:nvSpPr>
        <p:spPr>
          <a:xfrm>
            <a:off x="360901" y="2818500"/>
            <a:ext cx="3096206" cy="1174776"/>
          </a:xfrm>
          <a:prstGeom prst="downArrowCallout">
            <a:avLst>
              <a:gd name="adj1" fmla="val 47352"/>
              <a:gd name="adj2" fmla="val 40517"/>
              <a:gd name="adj3" fmla="val 25000"/>
              <a:gd name="adj4" fmla="val 53155"/>
            </a:avLst>
          </a:prstGeom>
          <a:noFill/>
          <a:ln w="28575">
            <a:solidFill>
              <a:schemeClr val="tx1"/>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3200" b="1" dirty="0" smtClean="0">
                <a:latin typeface="Times New Roman" panose="02020603050405020304" pitchFamily="18" charset="0"/>
                <a:cs typeface="Times New Roman" panose="02020603050405020304" pitchFamily="18" charset="0"/>
              </a:rPr>
              <a:t>thrash</a:t>
            </a:r>
            <a:endParaRPr lang="en-US" sz="3200" b="1" dirty="0">
              <a:latin typeface="Book Antiqua" pitchFamily="18" charset="0"/>
            </a:endParaRPr>
          </a:p>
        </p:txBody>
      </p:sp>
      <p:sp>
        <p:nvSpPr>
          <p:cNvPr id="6" name="Down Arrow Callout 5"/>
          <p:cNvSpPr/>
          <p:nvPr/>
        </p:nvSpPr>
        <p:spPr>
          <a:xfrm>
            <a:off x="360901" y="3961618"/>
            <a:ext cx="3096206" cy="1174776"/>
          </a:xfrm>
          <a:prstGeom prst="downArrowCallout">
            <a:avLst>
              <a:gd name="adj1" fmla="val 47352"/>
              <a:gd name="adj2" fmla="val 40517"/>
              <a:gd name="adj3" fmla="val 25000"/>
              <a:gd name="adj4" fmla="val 53155"/>
            </a:avLst>
          </a:prstGeom>
          <a:noFill/>
          <a:ln w="28575">
            <a:solidFill>
              <a:schemeClr val="tx1"/>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3200" b="1" dirty="0" smtClean="0">
                <a:latin typeface="Times New Roman" panose="02020603050405020304" pitchFamily="18" charset="0"/>
                <a:cs typeface="Times New Roman" panose="02020603050405020304" pitchFamily="18" charset="0"/>
              </a:rPr>
              <a:t>devour</a:t>
            </a:r>
            <a:endParaRPr lang="en-US" sz="3200" b="1" dirty="0">
              <a:latin typeface="Book Antiqua" pitchFamily="18" charset="0"/>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9416" y="337231"/>
            <a:ext cx="7072128" cy="4799163"/>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868508126"/>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668</TotalTime>
  <Words>1721</Words>
  <Application>Microsoft Office PowerPoint</Application>
  <PresentationFormat>Custom</PresentationFormat>
  <Paragraphs>205</Paragraphs>
  <Slides>25</Slides>
  <Notes>3</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35" baseType="lpstr">
      <vt:lpstr>Arial</vt:lpstr>
      <vt:lpstr>Arial Black</vt:lpstr>
      <vt:lpstr>Book Antiqua</vt:lpstr>
      <vt:lpstr>Calibri</vt:lpstr>
      <vt:lpstr>Kozuka Mincho Pro M</vt:lpstr>
      <vt:lpstr>NikoshBAN</vt:lpstr>
      <vt:lpstr>Times New Roman</vt:lpstr>
      <vt:lpstr>Wingdings</vt:lpstr>
      <vt:lpstr>Office Theme</vt:lpstr>
      <vt:lpstr>Packager Shell Object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JAHANGIR</dc:creator>
  <cp:lastModifiedBy>JAHANGIR</cp:lastModifiedBy>
  <cp:revision>116</cp:revision>
  <dcterms:created xsi:type="dcterms:W3CDTF">2018-05-14T01:07:07Z</dcterms:created>
  <dcterms:modified xsi:type="dcterms:W3CDTF">2018-06-01T13:59:12Z</dcterms:modified>
</cp:coreProperties>
</file>